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92" r:id="rId3"/>
    <p:sldId id="261" r:id="rId4"/>
    <p:sldId id="262" r:id="rId5"/>
    <p:sldId id="293" r:id="rId6"/>
    <p:sldId id="257" r:id="rId7"/>
    <p:sldId id="258" r:id="rId8"/>
    <p:sldId id="259" r:id="rId9"/>
    <p:sldId id="263" r:id="rId10"/>
    <p:sldId id="265" r:id="rId11"/>
    <p:sldId id="266" r:id="rId12"/>
    <p:sldId id="267" r:id="rId13"/>
    <p:sldId id="268" r:id="rId14"/>
    <p:sldId id="269" r:id="rId15"/>
    <p:sldId id="270" r:id="rId16"/>
    <p:sldId id="264" r:id="rId17"/>
    <p:sldId id="271" r:id="rId18"/>
    <p:sldId id="272" r:id="rId19"/>
    <p:sldId id="273" r:id="rId20"/>
    <p:sldId id="274" r:id="rId21"/>
    <p:sldId id="277" r:id="rId22"/>
    <p:sldId id="278" r:id="rId23"/>
    <p:sldId id="279" r:id="rId24"/>
    <p:sldId id="281" r:id="rId25"/>
    <p:sldId id="280" r:id="rId26"/>
    <p:sldId id="282" r:id="rId27"/>
    <p:sldId id="283" r:id="rId28"/>
    <p:sldId id="284" r:id="rId29"/>
    <p:sldId id="285" r:id="rId30"/>
    <p:sldId id="287" r:id="rId31"/>
    <p:sldId id="286" r:id="rId32"/>
    <p:sldId id="288" r:id="rId33"/>
    <p:sldId id="289" r:id="rId34"/>
    <p:sldId id="290"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1/6/2013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17" name="Footer Placeholder 16"/>
          <p:cNvSpPr>
            <a:spLocks noGrp="1"/>
          </p:cNvSpPr>
          <p:nvPr>
            <p:ph type="ftr" sz="quarter" idx="11"/>
          </p:nvPr>
        </p:nvSpPr>
        <p:spPr/>
        <p:txBody>
          <a:bodyPr/>
          <a:lstStyle/>
          <a:p>
            <a:endParaRPr lang="en-US">
              <a:solidFill>
                <a:prstClr val="white">
                  <a:shade val="50000"/>
                </a:prstClr>
              </a:solidFill>
            </a:endParaRPr>
          </a:p>
        </p:txBody>
      </p:sp>
      <p:sp>
        <p:nvSpPr>
          <p:cNvPr id="29" name="Slide Number Placeholder 28"/>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extLst>
      <p:ext uri="{BB962C8B-B14F-4D97-AF65-F5344CB8AC3E}">
        <p14:creationId xmlns:p14="http://schemas.microsoft.com/office/powerpoint/2010/main" val="943533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299993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40361250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146483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8" name="Footer Placeholder 7"/>
          <p:cNvSpPr>
            <a:spLocks noGrp="1"/>
          </p:cNvSpPr>
          <p:nvPr>
            <p:ph type="ftr" sz="quarter" idx="11"/>
          </p:nvPr>
        </p:nvSpPr>
        <p:spPr/>
        <p:txBody>
          <a:bodyPr/>
          <a:lstStyle/>
          <a:p>
            <a:endParaRPr lang="en-US">
              <a:solidFill>
                <a:prstClr val="white">
                  <a:shade val="50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905714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4" name="Footer Placeholder 3"/>
          <p:cNvSpPr>
            <a:spLocks noGrp="1"/>
          </p:cNvSpPr>
          <p:nvPr>
            <p:ph type="ftr" sz="quarter" idx="11"/>
          </p:nvPr>
        </p:nvSpPr>
        <p:spPr/>
        <p:txBody>
          <a:bodyPr/>
          <a:lstStyle/>
          <a:p>
            <a:endParaRPr lang="en-US">
              <a:solidFill>
                <a:prstClr val="white">
                  <a:shade val="50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6806952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3" name="Footer Placeholder 2"/>
          <p:cNvSpPr>
            <a:spLocks noGrp="1"/>
          </p:cNvSpPr>
          <p:nvPr>
            <p:ph type="ftr" sz="quarter" idx="11"/>
          </p:nvPr>
        </p:nvSpPr>
        <p:spPr/>
        <p:txBody>
          <a:bodyPr/>
          <a:lstStyle/>
          <a:p>
            <a:endParaRPr lang="en-US">
              <a:solidFill>
                <a:prstClr val="white">
                  <a:shade val="50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1067105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3010497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6" name="Footer Placeholder 5"/>
          <p:cNvSpPr>
            <a:spLocks noGrp="1"/>
          </p:cNvSpPr>
          <p:nvPr>
            <p:ph type="ftr" sz="quarter" idx="11"/>
          </p:nvPr>
        </p:nvSpPr>
        <p:spPr/>
        <p:txBody>
          <a:bodyPr/>
          <a:lstStyle/>
          <a:p>
            <a:endParaRPr lang="en-US">
              <a:solidFill>
                <a:prstClr val="white">
                  <a:shade val="50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8932768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729420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5" name="Footer Placeholder 4"/>
          <p:cNvSpPr>
            <a:spLocks noGrp="1"/>
          </p:cNvSpPr>
          <p:nvPr>
            <p:ph type="ftr" sz="quarter" idx="11"/>
          </p:nvPr>
        </p:nvSpPr>
        <p:spPr/>
        <p:txBody>
          <a:bodyPr/>
          <a:lstStyle/>
          <a:p>
            <a:endParaRPr lang="en-US">
              <a:solidFill>
                <a:prstClr val="white">
                  <a:shade val="50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2645691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1/6/2013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solidFill>
                  <a:prstClr val="white">
                    <a:shade val="50000"/>
                  </a:prstClr>
                </a:solidFill>
              </a:rPr>
              <a:pPr/>
              <a:t>1/6/2013</a:t>
            </a:fld>
            <a:endParaRPr lang="en-US">
              <a:solidFill>
                <a:prstClr val="white">
                  <a:shade val="50000"/>
                </a:prst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solidFill>
                <a:prstClr val="white">
                  <a:shade val="50000"/>
                </a:prst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solidFill>
                  <a:prstClr val="white">
                    <a:shade val="50000"/>
                  </a:prstClr>
                </a:solidFill>
              </a:rPr>
              <a:pPr/>
              <a:t>‹#›</a:t>
            </a:fld>
            <a:endParaRPr lang="en-US">
              <a:solidFill>
                <a:prstClr val="white">
                  <a:shade val="50000"/>
                </a:prstClr>
              </a:solidFill>
            </a:endParaRPr>
          </a:p>
        </p:txBody>
      </p:sp>
    </p:spTree>
    <p:extLst>
      <p:ext uri="{BB962C8B-B14F-4D97-AF65-F5344CB8AC3E}">
        <p14:creationId xmlns:p14="http://schemas.microsoft.com/office/powerpoint/2010/main" val="175207993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cambridge.org/womenandgender" TargetMode="External"/><Relationship Id="rId2" Type="http://schemas.openxmlformats.org/officeDocument/2006/relationships/hyperlink" Target="http://www.sfu.ca/~pabel/336.HTM" TargetMode="External"/><Relationship Id="rId1" Type="http://schemas.openxmlformats.org/officeDocument/2006/relationships/slideLayout" Target="../slideLayouts/slideLayout2.xml"/><Relationship Id="rId5" Type="http://schemas.openxmlformats.org/officeDocument/2006/relationships/hyperlink" Target="http://crrs.ca/pub/other-voice/" TargetMode="External"/><Relationship Id="rId4" Type="http://schemas.openxmlformats.org/officeDocument/2006/relationships/hyperlink" Target="http://press.uchicago.edu/ucp/books/series/OVIEME.html"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galleriaborghese.it/borghese/en/eamor.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32917992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914400"/>
          </a:xfrm>
        </p:spPr>
        <p:txBody>
          <a:bodyPr>
            <a:normAutofit fontScale="90000"/>
          </a:bodyPr>
          <a:lstStyle/>
          <a:p>
            <a:r>
              <a:rPr lang="en-CA" sz="3200" dirty="0" smtClean="0"/>
              <a:t>How does an analysis of gender enrich historical research?</a:t>
            </a:r>
            <a:endParaRPr lang="en-CA" sz="3200" dirty="0"/>
          </a:p>
        </p:txBody>
      </p:sp>
      <p:sp>
        <p:nvSpPr>
          <p:cNvPr id="3" name="Content Placeholder 2"/>
          <p:cNvSpPr>
            <a:spLocks noGrp="1"/>
          </p:cNvSpPr>
          <p:nvPr>
            <p:ph idx="1"/>
          </p:nvPr>
        </p:nvSpPr>
        <p:spPr>
          <a:xfrm>
            <a:off x="457200" y="1371600"/>
            <a:ext cx="8229600" cy="4937760"/>
          </a:xfrm>
        </p:spPr>
        <p:txBody>
          <a:bodyPr/>
          <a:lstStyle/>
          <a:p>
            <a:r>
              <a:rPr lang="en-CA" dirty="0" smtClean="0"/>
              <a:t>distinction between sex and gender: biology vs. cultural construction</a:t>
            </a:r>
          </a:p>
          <a:p>
            <a:r>
              <a:rPr lang="en-CA" dirty="0" smtClean="0"/>
              <a:t>Joan Scott:  “gender is a primary way of signifying relationships of power” (p. 3).</a:t>
            </a:r>
          </a:p>
          <a:p>
            <a:r>
              <a:rPr lang="en-CA" dirty="0" smtClean="0"/>
              <a:t>Does it make sense to make the distinction?</a:t>
            </a:r>
          </a:p>
          <a:p>
            <a:r>
              <a:rPr lang="en-CA" dirty="0" smtClean="0"/>
              <a:t>Queer Theory (1990s) challenges the distinction: sexual attitudes / practices / identities are in flux, not fixed or natural.</a:t>
            </a:r>
          </a:p>
          <a:p>
            <a:r>
              <a:rPr lang="en-CA" dirty="0" smtClean="0"/>
              <a:t>dilemma for people who suffer discrimination by virtue of how they identify themselves</a:t>
            </a:r>
            <a:endParaRPr lang="en-CA" dirty="0"/>
          </a:p>
        </p:txBody>
      </p:sp>
    </p:spTree>
    <p:extLst>
      <p:ext uri="{BB962C8B-B14F-4D97-AF65-F5344CB8AC3E}">
        <p14:creationId xmlns:p14="http://schemas.microsoft.com/office/powerpoint/2010/main" val="230588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914400"/>
          </a:xfrm>
        </p:spPr>
        <p:txBody>
          <a:bodyPr>
            <a:normAutofit fontScale="90000"/>
          </a:bodyPr>
          <a:lstStyle/>
          <a:p>
            <a:r>
              <a:rPr lang="en-CA" sz="3200" dirty="0" smtClean="0"/>
              <a:t>How does an analysis of gender enrich historical research?</a:t>
            </a:r>
            <a:endParaRPr lang="en-CA" sz="3200" dirty="0"/>
          </a:p>
        </p:txBody>
      </p:sp>
      <p:sp>
        <p:nvSpPr>
          <p:cNvPr id="3" name="Content Placeholder 2"/>
          <p:cNvSpPr>
            <a:spLocks noGrp="1"/>
          </p:cNvSpPr>
          <p:nvPr>
            <p:ph idx="1"/>
          </p:nvPr>
        </p:nvSpPr>
        <p:spPr>
          <a:xfrm>
            <a:off x="457200" y="1371600"/>
            <a:ext cx="8229600" cy="4937760"/>
          </a:xfrm>
        </p:spPr>
        <p:txBody>
          <a:bodyPr/>
          <a:lstStyle/>
          <a:p>
            <a:r>
              <a:rPr lang="en-CA" dirty="0" smtClean="0"/>
              <a:t>Is the distinction between male / female gender too simple?</a:t>
            </a:r>
          </a:p>
          <a:p>
            <a:r>
              <a:rPr lang="en-CA" dirty="0" smtClean="0"/>
              <a:t>history of sexuality </a:t>
            </a:r>
            <a:r>
              <a:rPr lang="en-CA" dirty="0" smtClean="0">
                <a:sym typeface="Wingdings" pitchFamily="2" charset="2"/>
              </a:rPr>
              <a:t> gay liberation movement, 1970s</a:t>
            </a:r>
          </a:p>
          <a:p>
            <a:r>
              <a:rPr lang="en-CA" dirty="0" err="1" smtClean="0">
                <a:sym typeface="Wingdings" pitchFamily="2" charset="2"/>
              </a:rPr>
              <a:t>transsexuality</a:t>
            </a:r>
            <a:r>
              <a:rPr lang="en-CA" dirty="0" smtClean="0">
                <a:sym typeface="Wingdings" pitchFamily="2" charset="2"/>
              </a:rPr>
              <a:t> / </a:t>
            </a:r>
            <a:r>
              <a:rPr lang="en-CA" dirty="0" err="1" smtClean="0">
                <a:sym typeface="Wingdings" pitchFamily="2" charset="2"/>
              </a:rPr>
              <a:t>transgenderedness</a:t>
            </a:r>
            <a:endParaRPr lang="en-CA" dirty="0" smtClean="0">
              <a:sym typeface="Wingdings" pitchFamily="2" charset="2"/>
            </a:endParaRPr>
          </a:p>
          <a:p>
            <a:r>
              <a:rPr lang="en-CA" dirty="0" smtClean="0">
                <a:sym typeface="Wingdings" pitchFamily="2" charset="2"/>
              </a:rPr>
              <a:t>“At what point in this process does a ‘man’ become a ‘woman,’ or vice versa?” (p. 4)</a:t>
            </a:r>
            <a:endParaRPr lang="en-CA" dirty="0"/>
          </a:p>
        </p:txBody>
      </p:sp>
    </p:spTree>
    <p:extLst>
      <p:ext uri="{BB962C8B-B14F-4D97-AF65-F5344CB8AC3E}">
        <p14:creationId xmlns:p14="http://schemas.microsoft.com/office/powerpoint/2010/main" val="447145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914400"/>
          </a:xfrm>
        </p:spPr>
        <p:txBody>
          <a:bodyPr>
            <a:normAutofit fontScale="90000"/>
          </a:bodyPr>
          <a:lstStyle/>
          <a:p>
            <a:r>
              <a:rPr lang="en-CA" sz="3200" dirty="0" smtClean="0"/>
              <a:t>How does an analysis of gender enrich historical research?</a:t>
            </a:r>
            <a:endParaRPr lang="en-CA" sz="3200" dirty="0"/>
          </a:p>
        </p:txBody>
      </p:sp>
      <p:sp>
        <p:nvSpPr>
          <p:cNvPr id="3" name="Content Placeholder 2"/>
          <p:cNvSpPr>
            <a:spLocks noGrp="1"/>
          </p:cNvSpPr>
          <p:nvPr>
            <p:ph idx="1"/>
          </p:nvPr>
        </p:nvSpPr>
        <p:spPr>
          <a:xfrm>
            <a:off x="457200" y="1371600"/>
            <a:ext cx="8229600" cy="4937760"/>
          </a:xfrm>
        </p:spPr>
        <p:txBody>
          <a:bodyPr/>
          <a:lstStyle/>
          <a:p>
            <a:r>
              <a:rPr lang="en-CA" dirty="0" smtClean="0"/>
              <a:t>linguistic / cultural turn (1980s): historical objective reality is impossible; find discourses in texts</a:t>
            </a:r>
          </a:p>
          <a:p>
            <a:r>
              <a:rPr lang="en-CA" dirty="0" smtClean="0"/>
              <a:t>Does it make sense to refer to women (or men) as objective realities if gender is </a:t>
            </a:r>
            <a:r>
              <a:rPr lang="en-CA" dirty="0" err="1" smtClean="0"/>
              <a:t>performative</a:t>
            </a:r>
            <a:r>
              <a:rPr lang="en-CA" dirty="0" smtClean="0"/>
              <a:t>?</a:t>
            </a:r>
          </a:p>
          <a:p>
            <a:r>
              <a:rPr lang="en-CA" dirty="0" smtClean="0"/>
              <a:t>dilemma: for women’s history and justice</a:t>
            </a:r>
            <a:endParaRPr lang="en-CA" dirty="0"/>
          </a:p>
        </p:txBody>
      </p:sp>
    </p:spTree>
    <p:extLst>
      <p:ext uri="{BB962C8B-B14F-4D97-AF65-F5344CB8AC3E}">
        <p14:creationId xmlns:p14="http://schemas.microsoft.com/office/powerpoint/2010/main" val="447145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458200" cy="944562"/>
          </a:xfrm>
        </p:spPr>
        <p:txBody>
          <a:bodyPr>
            <a:normAutofit/>
          </a:bodyPr>
          <a:lstStyle/>
          <a:p>
            <a:r>
              <a:rPr lang="en-CA" sz="3200" dirty="0" smtClean="0"/>
              <a:t>What does early modern Europe mean?</a:t>
            </a:r>
            <a:endParaRPr lang="en-CA" sz="3200" dirty="0"/>
          </a:p>
        </p:txBody>
      </p:sp>
      <p:sp>
        <p:nvSpPr>
          <p:cNvPr id="3" name="Content Placeholder 2"/>
          <p:cNvSpPr>
            <a:spLocks noGrp="1"/>
          </p:cNvSpPr>
          <p:nvPr>
            <p:ph idx="1"/>
          </p:nvPr>
        </p:nvSpPr>
        <p:spPr>
          <a:xfrm>
            <a:off x="457200" y="1295400"/>
            <a:ext cx="8229600" cy="5013960"/>
          </a:xfrm>
        </p:spPr>
        <p:txBody>
          <a:bodyPr/>
          <a:lstStyle/>
          <a:p>
            <a:r>
              <a:rPr lang="en-CA" dirty="0" smtClean="0"/>
              <a:t>a revision to threefold schema: ancient, medieval, modern</a:t>
            </a:r>
          </a:p>
          <a:p>
            <a:r>
              <a:rPr lang="en-CA" dirty="0" smtClean="0"/>
              <a:t>no exact temporal parameters, but 1500-1789</a:t>
            </a:r>
          </a:p>
          <a:p>
            <a:r>
              <a:rPr lang="en-CA" dirty="0" smtClean="0"/>
              <a:t>discontinuities and continuities</a:t>
            </a:r>
          </a:p>
          <a:p>
            <a:r>
              <a:rPr lang="en-CA" dirty="0" smtClean="0"/>
              <a:t>geographical indeterminacy of Europe</a:t>
            </a:r>
            <a:endParaRPr lang="en-CA" dirty="0"/>
          </a:p>
        </p:txBody>
      </p:sp>
    </p:spTree>
    <p:extLst>
      <p:ext uri="{BB962C8B-B14F-4D97-AF65-F5344CB8AC3E}">
        <p14:creationId xmlns:p14="http://schemas.microsoft.com/office/powerpoint/2010/main" val="402143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458200" cy="762000"/>
          </a:xfrm>
        </p:spPr>
        <p:txBody>
          <a:bodyPr>
            <a:normAutofit/>
          </a:bodyPr>
          <a:lstStyle/>
          <a:p>
            <a:r>
              <a:rPr lang="en-CA" sz="3200" dirty="0" smtClean="0"/>
              <a:t>What does early modern Europe mean?</a:t>
            </a:r>
            <a:endParaRPr lang="en-CA" sz="3200" dirty="0"/>
          </a:p>
        </p:txBody>
      </p:sp>
      <p:sp>
        <p:nvSpPr>
          <p:cNvPr id="3" name="Content Placeholder 2"/>
          <p:cNvSpPr>
            <a:spLocks noGrp="1"/>
          </p:cNvSpPr>
          <p:nvPr>
            <p:ph idx="1"/>
          </p:nvPr>
        </p:nvSpPr>
        <p:spPr>
          <a:xfrm>
            <a:off x="457200" y="1295400"/>
            <a:ext cx="4343400" cy="5013960"/>
          </a:xfrm>
        </p:spPr>
        <p:txBody>
          <a:bodyPr/>
          <a:lstStyle/>
          <a:p>
            <a:r>
              <a:rPr lang="en-CA" dirty="0" smtClean="0"/>
              <a:t>idea of Europe</a:t>
            </a:r>
          </a:p>
          <a:p>
            <a:r>
              <a:rPr lang="en-CA" dirty="0" smtClean="0"/>
              <a:t>importance of identity</a:t>
            </a:r>
            <a:endParaRPr lang="en-CA" dirty="0"/>
          </a:p>
          <a:p>
            <a:r>
              <a:rPr lang="en-CA" dirty="0" smtClean="0"/>
              <a:t>gendered origins:  myth (rape or abduction by Zeus) or legend (marriage to king of Crete) </a:t>
            </a:r>
          </a:p>
        </p:txBody>
      </p:sp>
    </p:spTree>
    <p:extLst>
      <p:ext uri="{BB962C8B-B14F-4D97-AF65-F5344CB8AC3E}">
        <p14:creationId xmlns:p14="http://schemas.microsoft.com/office/powerpoint/2010/main" val="34843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5867400" cy="792162"/>
          </a:xfrm>
        </p:spPr>
        <p:txBody>
          <a:bodyPr/>
          <a:lstStyle/>
          <a:p>
            <a:r>
              <a:rPr lang="en-CA" dirty="0" smtClean="0"/>
              <a:t>The myth of Europa</a:t>
            </a:r>
            <a:endParaRPr lang="en-CA" dirty="0"/>
          </a:p>
        </p:txBody>
      </p:sp>
      <p:sp>
        <p:nvSpPr>
          <p:cNvPr id="3" name="Content Placeholder 2"/>
          <p:cNvSpPr>
            <a:spLocks noGrp="1"/>
          </p:cNvSpPr>
          <p:nvPr>
            <p:ph idx="1"/>
          </p:nvPr>
        </p:nvSpPr>
        <p:spPr>
          <a:xfrm>
            <a:off x="76200" y="1143000"/>
            <a:ext cx="4038600" cy="5166360"/>
          </a:xfrm>
        </p:spPr>
        <p:txBody>
          <a:bodyPr/>
          <a:lstStyle/>
          <a:p>
            <a:r>
              <a:rPr lang="en-CA" dirty="0" smtClean="0"/>
              <a:t>A fresco at Pompeii (before 79)</a:t>
            </a:r>
          </a:p>
          <a:p>
            <a:r>
              <a:rPr lang="en-CA" dirty="0" smtClean="0"/>
              <a:t>Titian, </a:t>
            </a:r>
            <a:r>
              <a:rPr lang="en-CA" i="1" dirty="0" smtClean="0"/>
              <a:t>The Rape of Europa </a:t>
            </a:r>
            <a:r>
              <a:rPr lang="en-CA" dirty="0" smtClean="0"/>
              <a:t>(1562)</a:t>
            </a:r>
          </a:p>
          <a:p>
            <a:r>
              <a:rPr lang="en-CA" dirty="0" smtClean="0"/>
              <a:t>Rembrandt, </a:t>
            </a:r>
            <a:r>
              <a:rPr lang="en-CA" i="1" dirty="0" smtClean="0"/>
              <a:t>The Abduction of Europa</a:t>
            </a:r>
            <a:r>
              <a:rPr lang="en-CA" dirty="0" smtClean="0"/>
              <a:t> (1632)</a:t>
            </a:r>
            <a:endParaRPr lang="en-CA" dirty="0"/>
          </a:p>
        </p:txBody>
      </p:sp>
    </p:spTree>
    <p:extLst>
      <p:ext uri="{BB962C8B-B14F-4D97-AF65-F5344CB8AC3E}">
        <p14:creationId xmlns:p14="http://schemas.microsoft.com/office/powerpoint/2010/main" val="1954182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265238"/>
          </a:xfrm>
        </p:spPr>
        <p:txBody>
          <a:bodyPr>
            <a:normAutofit/>
          </a:bodyPr>
          <a:lstStyle/>
          <a:p>
            <a:r>
              <a:rPr lang="en-CA" sz="2800" dirty="0" smtClean="0"/>
              <a:t>Why is the early modern European period relevant to women’s and gender history?</a:t>
            </a:r>
            <a:endParaRPr lang="en-CA" sz="2800" dirty="0"/>
          </a:p>
        </p:txBody>
      </p:sp>
      <p:sp>
        <p:nvSpPr>
          <p:cNvPr id="3" name="Content Placeholder 2"/>
          <p:cNvSpPr>
            <a:spLocks noGrp="1"/>
          </p:cNvSpPr>
          <p:nvPr>
            <p:ph idx="1"/>
          </p:nvPr>
        </p:nvSpPr>
        <p:spPr>
          <a:xfrm>
            <a:off x="457200" y="1447800"/>
            <a:ext cx="4648200" cy="4861560"/>
          </a:xfrm>
        </p:spPr>
        <p:txBody>
          <a:bodyPr/>
          <a:lstStyle/>
          <a:p>
            <a:r>
              <a:rPr lang="en-CA" i="1" dirty="0" err="1" smtClean="0"/>
              <a:t>querelle</a:t>
            </a:r>
            <a:r>
              <a:rPr lang="en-CA" i="1" dirty="0" smtClean="0"/>
              <a:t> des femmes</a:t>
            </a:r>
            <a:r>
              <a:rPr lang="en-CA" dirty="0" smtClean="0"/>
              <a:t>: protracted and complex debate about gender and identity</a:t>
            </a:r>
          </a:p>
          <a:p>
            <a:r>
              <a:rPr lang="en-CA" dirty="0" smtClean="0"/>
              <a:t>explosion of research</a:t>
            </a:r>
          </a:p>
          <a:p>
            <a:pPr lvl="1"/>
            <a:r>
              <a:rPr lang="en-CA" dirty="0" smtClean="0"/>
              <a:t>“women worthies” (p. 11)</a:t>
            </a:r>
          </a:p>
          <a:p>
            <a:pPr lvl="1"/>
            <a:r>
              <a:rPr lang="en-CA" dirty="0" smtClean="0"/>
              <a:t>all women</a:t>
            </a:r>
          </a:p>
          <a:p>
            <a:pPr lvl="1"/>
            <a:r>
              <a:rPr lang="en-CA" dirty="0" smtClean="0"/>
              <a:t>Natalie </a:t>
            </a:r>
            <a:r>
              <a:rPr lang="en-CA" dirty="0" err="1" smtClean="0"/>
              <a:t>Zemon</a:t>
            </a:r>
            <a:r>
              <a:rPr lang="en-CA" dirty="0" smtClean="0"/>
              <a:t> Davis (1928—</a:t>
            </a:r>
          </a:p>
          <a:p>
            <a:pPr lvl="1"/>
            <a:r>
              <a:rPr lang="en-CA" dirty="0" smtClean="0"/>
              <a:t>Merry </a:t>
            </a:r>
            <a:r>
              <a:rPr lang="en-CA" dirty="0" err="1" smtClean="0"/>
              <a:t>Wiesner</a:t>
            </a:r>
            <a:r>
              <a:rPr lang="en-CA" dirty="0" smtClean="0"/>
              <a:t>-Hanks (PhD, 1979)</a:t>
            </a:r>
            <a:endParaRPr lang="en-CA" dirty="0"/>
          </a:p>
        </p:txBody>
      </p:sp>
    </p:spTree>
    <p:extLst>
      <p:ext uri="{BB962C8B-B14F-4D97-AF65-F5344CB8AC3E}">
        <p14:creationId xmlns:p14="http://schemas.microsoft.com/office/powerpoint/2010/main" val="352402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447800"/>
          </a:xfrm>
        </p:spPr>
        <p:txBody>
          <a:bodyPr>
            <a:noAutofit/>
          </a:bodyPr>
          <a:lstStyle/>
          <a:p>
            <a:r>
              <a:rPr lang="en-CA" sz="2800" dirty="0" smtClean="0"/>
              <a:t>What general conclusions can we draw from research into early modern women?</a:t>
            </a:r>
            <a:endParaRPr lang="en-CA" sz="2800" dirty="0"/>
          </a:p>
        </p:txBody>
      </p:sp>
      <p:sp>
        <p:nvSpPr>
          <p:cNvPr id="3" name="Content Placeholder 2"/>
          <p:cNvSpPr>
            <a:spLocks noGrp="1"/>
          </p:cNvSpPr>
          <p:nvPr>
            <p:ph idx="1"/>
          </p:nvPr>
        </p:nvSpPr>
        <p:spPr/>
        <p:txBody>
          <a:bodyPr/>
          <a:lstStyle/>
          <a:p>
            <a:pPr marL="651510" indent="-514350">
              <a:buFont typeface="+mj-lt"/>
              <a:buAutoNum type="arabicPeriod"/>
            </a:pPr>
            <a:r>
              <a:rPr lang="en-CA" dirty="0" smtClean="0"/>
              <a:t>“The historical experience of early modern women was much less uniform than we thought it was several decades ago” (p. 12)</a:t>
            </a:r>
          </a:p>
          <a:p>
            <a:pPr marL="651510" indent="-514350">
              <a:buFont typeface="+mj-lt"/>
              <a:buAutoNum type="arabicPeriod"/>
            </a:pPr>
            <a:r>
              <a:rPr lang="en-CA" dirty="0" smtClean="0"/>
              <a:t>“The role of gender in determining the historical experiences of men and women varied over time and from group to group” (p. 12)</a:t>
            </a:r>
          </a:p>
          <a:p>
            <a:pPr marL="651510" indent="-514350">
              <a:buFont typeface="+mj-lt"/>
              <a:buAutoNum type="arabicPeriod"/>
            </a:pPr>
            <a:r>
              <a:rPr lang="en-CA" dirty="0" smtClean="0"/>
              <a:t>“Every question that has been asked and is being asked about the female experience must also be asked about the male” (p. 13).</a:t>
            </a:r>
          </a:p>
          <a:p>
            <a:pPr marL="651510" indent="-514350">
              <a:buFont typeface="+mj-lt"/>
              <a:buAutoNum type="arabicPeriod"/>
            </a:pPr>
            <a:endParaRPr lang="en-CA" dirty="0"/>
          </a:p>
        </p:txBody>
      </p:sp>
    </p:spTree>
    <p:extLst>
      <p:ext uri="{BB962C8B-B14F-4D97-AF65-F5344CB8AC3E}">
        <p14:creationId xmlns:p14="http://schemas.microsoft.com/office/powerpoint/2010/main" val="209835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600" dirty="0" smtClean="0"/>
              <a:t>What informs the structure of </a:t>
            </a:r>
            <a:r>
              <a:rPr lang="en-CA" sz="3600" dirty="0" err="1" smtClean="0"/>
              <a:t>Wiesner</a:t>
            </a:r>
            <a:r>
              <a:rPr lang="en-CA" sz="3600" dirty="0" smtClean="0"/>
              <a:t>-Hanks’s book?</a:t>
            </a:r>
            <a:endParaRPr lang="en-CA" sz="3600" dirty="0"/>
          </a:p>
        </p:txBody>
      </p:sp>
      <p:sp>
        <p:nvSpPr>
          <p:cNvPr id="3" name="Content Placeholder 2"/>
          <p:cNvSpPr>
            <a:spLocks noGrp="1"/>
          </p:cNvSpPr>
          <p:nvPr>
            <p:ph idx="1"/>
          </p:nvPr>
        </p:nvSpPr>
        <p:spPr/>
        <p:txBody>
          <a:bodyPr/>
          <a:lstStyle/>
          <a:p>
            <a:r>
              <a:rPr lang="en-CA" dirty="0" smtClean="0"/>
              <a:t>Ideas</a:t>
            </a:r>
          </a:p>
          <a:p>
            <a:r>
              <a:rPr lang="en-CA" dirty="0" smtClean="0"/>
              <a:t>Part 1:  Body</a:t>
            </a:r>
          </a:p>
          <a:p>
            <a:r>
              <a:rPr lang="en-CA" dirty="0" smtClean="0"/>
              <a:t>Part 2: Mind</a:t>
            </a:r>
          </a:p>
          <a:p>
            <a:r>
              <a:rPr lang="en-CA" dirty="0" smtClean="0"/>
              <a:t>Part 3: Spirit</a:t>
            </a:r>
          </a:p>
          <a:p>
            <a:r>
              <a:rPr lang="en-CA" dirty="0" smtClean="0"/>
              <a:t>Gender and power/ gender and </a:t>
            </a:r>
            <a:r>
              <a:rPr lang="en-CA" dirty="0" err="1" smtClean="0"/>
              <a:t>colonialsm</a:t>
            </a:r>
            <a:endParaRPr lang="en-CA" dirty="0"/>
          </a:p>
        </p:txBody>
      </p:sp>
    </p:spTree>
    <p:extLst>
      <p:ext uri="{BB962C8B-B14F-4D97-AF65-F5344CB8AC3E}">
        <p14:creationId xmlns:p14="http://schemas.microsoft.com/office/powerpoint/2010/main" val="624455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CA" dirty="0" smtClean="0"/>
              <a:t>Ideas and Laws</a:t>
            </a:r>
            <a:endParaRPr lang="en-CA" dirty="0"/>
          </a:p>
        </p:txBody>
      </p:sp>
      <p:sp>
        <p:nvSpPr>
          <p:cNvPr id="3" name="Content Placeholder 2"/>
          <p:cNvSpPr>
            <a:spLocks noGrp="1"/>
          </p:cNvSpPr>
          <p:nvPr>
            <p:ph idx="1"/>
          </p:nvPr>
        </p:nvSpPr>
        <p:spPr>
          <a:xfrm>
            <a:off x="152400" y="838200"/>
            <a:ext cx="8534400" cy="5867400"/>
          </a:xfrm>
        </p:spPr>
        <p:txBody>
          <a:bodyPr>
            <a:normAutofit fontScale="92500" lnSpcReduction="20000"/>
          </a:bodyPr>
          <a:lstStyle/>
          <a:p>
            <a:pPr marL="651510" indent="-514350">
              <a:buFont typeface="+mj-lt"/>
              <a:buAutoNum type="arabicPeriod"/>
            </a:pPr>
            <a:r>
              <a:rPr lang="en-CA" dirty="0" smtClean="0"/>
              <a:t>In what primary sources can we find early modern ideas about women?</a:t>
            </a:r>
          </a:p>
          <a:p>
            <a:pPr marL="651510" indent="-514350">
              <a:buFont typeface="+mj-lt"/>
              <a:buAutoNum type="arabicPeriod"/>
            </a:pPr>
            <a:r>
              <a:rPr lang="en-CA" dirty="0" smtClean="0"/>
              <a:t>What </a:t>
            </a:r>
            <a:r>
              <a:rPr lang="en-CA" dirty="0"/>
              <a:t>was the legacy to early modern Europe of the notions about women from Greek philosophy, Judaism, and Christianity?</a:t>
            </a:r>
          </a:p>
          <a:p>
            <a:pPr marL="651510" indent="-514350">
              <a:buFont typeface="+mj-lt"/>
              <a:buAutoNum type="arabicPeriod"/>
            </a:pPr>
            <a:r>
              <a:rPr lang="en-CA" dirty="0" smtClean="0"/>
              <a:t>What </a:t>
            </a:r>
            <a:r>
              <a:rPr lang="en-CA" dirty="0"/>
              <a:t>problem was at issue, and what were the conflicting </a:t>
            </a:r>
            <a:r>
              <a:rPr lang="en-CA" dirty="0" smtClean="0"/>
              <a:t>positions in the debate about women from the fifteenth to the eighteenth centuries? </a:t>
            </a:r>
          </a:p>
          <a:p>
            <a:pPr marL="651510" indent="-514350">
              <a:buFont typeface="+mj-lt"/>
              <a:buAutoNum type="arabicPeriod"/>
            </a:pPr>
            <a:r>
              <a:rPr lang="en-CA" dirty="0" smtClean="0"/>
              <a:t>In the Reformation era, what were the contours of  Protestant, Catholic, and Jewish discourses about women? </a:t>
            </a:r>
          </a:p>
          <a:p>
            <a:pPr marL="651510" indent="-514350">
              <a:buFont typeface="+mj-lt"/>
              <a:buAutoNum type="arabicPeriod"/>
            </a:pPr>
            <a:r>
              <a:rPr lang="en-CA" dirty="0" smtClean="0"/>
              <a:t>Why </a:t>
            </a:r>
            <a:r>
              <a:rPr lang="en-CA" dirty="0"/>
              <a:t>did the Scientific Revolution do little "to challenge </a:t>
            </a:r>
            <a:r>
              <a:rPr lang="en-CA" dirty="0" smtClean="0"/>
              <a:t>existing </a:t>
            </a:r>
            <a:r>
              <a:rPr lang="en-CA" dirty="0"/>
              <a:t>ideas of the inferiority of women" (</a:t>
            </a:r>
            <a:r>
              <a:rPr lang="en-CA" dirty="0" smtClean="0"/>
              <a:t>38)?</a:t>
            </a:r>
            <a:endParaRPr lang="en-CA" dirty="0"/>
          </a:p>
          <a:p>
            <a:pPr marL="651510" indent="-514350">
              <a:buFont typeface="+mj-lt"/>
              <a:buAutoNum type="arabicPeriod"/>
            </a:pPr>
            <a:r>
              <a:rPr lang="en-CA" dirty="0" smtClean="0"/>
              <a:t>In </a:t>
            </a:r>
            <a:r>
              <a:rPr lang="en-CA" dirty="0"/>
              <a:t>what ways did laws affect women? What principles informed these laws?</a:t>
            </a:r>
          </a:p>
          <a:p>
            <a:endParaRPr lang="en-CA" dirty="0"/>
          </a:p>
        </p:txBody>
      </p:sp>
    </p:spTree>
    <p:extLst>
      <p:ext uri="{BB962C8B-B14F-4D97-AF65-F5344CB8AC3E}">
        <p14:creationId xmlns:p14="http://schemas.microsoft.com/office/powerpoint/2010/main" val="157286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pPr algn="r"/>
            <a:r>
              <a:rPr lang="en-US" dirty="0" smtClean="0"/>
              <a:t>Course Requirements</a:t>
            </a:r>
            <a:endParaRPr lang="en-US" dirty="0"/>
          </a:p>
        </p:txBody>
      </p:sp>
      <p:sp>
        <p:nvSpPr>
          <p:cNvPr id="3" name="Content Placeholder 2"/>
          <p:cNvSpPr>
            <a:spLocks noGrp="1"/>
          </p:cNvSpPr>
          <p:nvPr>
            <p:ph idx="1"/>
          </p:nvPr>
        </p:nvSpPr>
        <p:spPr>
          <a:xfrm>
            <a:off x="228600" y="533400"/>
            <a:ext cx="4191000" cy="6057900"/>
          </a:xfrm>
        </p:spPr>
        <p:txBody>
          <a:bodyPr>
            <a:normAutofit fontScale="92500"/>
          </a:bodyPr>
          <a:lstStyle/>
          <a:p>
            <a:r>
              <a:rPr lang="en-US" dirty="0" smtClean="0"/>
              <a:t>Reading</a:t>
            </a:r>
          </a:p>
          <a:p>
            <a:r>
              <a:rPr lang="en-US" dirty="0" smtClean="0"/>
              <a:t>Value of attendance and participation</a:t>
            </a:r>
          </a:p>
          <a:p>
            <a:pPr lvl="1"/>
            <a:r>
              <a:rPr lang="en-US" dirty="0" smtClean="0">
                <a:solidFill>
                  <a:srgbClr val="FFFF00"/>
                </a:solidFill>
              </a:rPr>
              <a:t>Bring assigned readings to every class</a:t>
            </a:r>
            <a:r>
              <a:rPr lang="en-US" dirty="0" smtClean="0"/>
              <a:t>.</a:t>
            </a:r>
          </a:p>
          <a:p>
            <a:r>
              <a:rPr lang="en-US" dirty="0" smtClean="0"/>
              <a:t>Tests</a:t>
            </a:r>
          </a:p>
          <a:p>
            <a:r>
              <a:rPr lang="en-US" dirty="0" smtClean="0"/>
              <a:t>Written assignments: essays, annotated bibliography</a:t>
            </a:r>
          </a:p>
          <a:p>
            <a:r>
              <a:rPr lang="en-US" dirty="0" smtClean="0"/>
              <a:t>Consult the syllabus regularly and follow all instructions carefully.</a:t>
            </a:r>
          </a:p>
          <a:p>
            <a:r>
              <a:rPr lang="en-US" dirty="0" smtClean="0"/>
              <a:t>Learning objectives and course assessment</a:t>
            </a:r>
          </a:p>
          <a:p>
            <a:endParaRPr lang="en-US" dirty="0"/>
          </a:p>
        </p:txBody>
      </p:sp>
      <p:sp>
        <p:nvSpPr>
          <p:cNvPr id="4" name="TextBox 3"/>
          <p:cNvSpPr txBox="1"/>
          <p:nvPr/>
        </p:nvSpPr>
        <p:spPr>
          <a:xfrm>
            <a:off x="4857750" y="5848156"/>
            <a:ext cx="3848100" cy="461665"/>
          </a:xfrm>
          <a:prstGeom prst="rect">
            <a:avLst/>
          </a:prstGeom>
          <a:noFill/>
        </p:spPr>
        <p:txBody>
          <a:bodyPr wrap="square" rtlCol="0">
            <a:spAutoFit/>
          </a:bodyPr>
          <a:lstStyle/>
          <a:p>
            <a:r>
              <a:rPr lang="en-CA" sz="2400" dirty="0" smtClean="0">
                <a:solidFill>
                  <a:srgbClr val="FFFF00"/>
                </a:solidFill>
              </a:rPr>
              <a:t>Sophie Scholl, 1921-1943</a:t>
            </a:r>
            <a:endParaRPr lang="en-CA" sz="2400" dirty="0">
              <a:solidFill>
                <a:srgbClr val="FFFF00"/>
              </a:solidFill>
            </a:endParaRPr>
          </a:p>
        </p:txBody>
      </p:sp>
    </p:spTree>
    <p:extLst>
      <p:ext uri="{BB962C8B-B14F-4D97-AF65-F5344CB8AC3E}">
        <p14:creationId xmlns:p14="http://schemas.microsoft.com/office/powerpoint/2010/main" val="379195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r>
              <a:rPr lang="en-CA" sz="3200" dirty="0" smtClean="0"/>
              <a:t>In what primary sources can we find early modern ideas about women?</a:t>
            </a:r>
            <a:endParaRPr lang="en-CA" sz="3200" dirty="0"/>
          </a:p>
        </p:txBody>
      </p:sp>
      <p:sp>
        <p:nvSpPr>
          <p:cNvPr id="3" name="Content Placeholder 2"/>
          <p:cNvSpPr>
            <a:spLocks noGrp="1"/>
          </p:cNvSpPr>
          <p:nvPr>
            <p:ph idx="1"/>
          </p:nvPr>
        </p:nvSpPr>
        <p:spPr>
          <a:xfrm>
            <a:off x="457200" y="1295400"/>
            <a:ext cx="8229600" cy="5257800"/>
          </a:xfrm>
        </p:spPr>
        <p:txBody>
          <a:bodyPr>
            <a:normAutofit/>
          </a:bodyPr>
          <a:lstStyle/>
          <a:p>
            <a:r>
              <a:rPr lang="en-CA" dirty="0" smtClean="0"/>
              <a:t>religious literature, sermons</a:t>
            </a:r>
          </a:p>
          <a:p>
            <a:r>
              <a:rPr lang="en-CA" dirty="0" smtClean="0"/>
              <a:t>marriage manuals</a:t>
            </a:r>
          </a:p>
          <a:p>
            <a:r>
              <a:rPr lang="en-CA" dirty="0" smtClean="0"/>
              <a:t>household guides</a:t>
            </a:r>
          </a:p>
          <a:p>
            <a:r>
              <a:rPr lang="en-CA" dirty="0" smtClean="0"/>
              <a:t>pamphlets and books on the </a:t>
            </a:r>
            <a:r>
              <a:rPr lang="en-CA" i="1" dirty="0" err="1" smtClean="0"/>
              <a:t>querelle</a:t>
            </a:r>
            <a:r>
              <a:rPr lang="en-CA" i="1" dirty="0" smtClean="0"/>
              <a:t> des femmes</a:t>
            </a:r>
          </a:p>
          <a:p>
            <a:r>
              <a:rPr lang="en-CA" dirty="0" smtClean="0"/>
              <a:t>philosophical treatises</a:t>
            </a:r>
          </a:p>
          <a:p>
            <a:r>
              <a:rPr lang="en-CA" dirty="0" smtClean="0"/>
              <a:t>plays</a:t>
            </a:r>
            <a:endParaRPr lang="en-CA" dirty="0"/>
          </a:p>
          <a:p>
            <a:r>
              <a:rPr lang="en-CA" dirty="0" smtClean="0"/>
              <a:t>poetry</a:t>
            </a:r>
          </a:p>
          <a:p>
            <a:r>
              <a:rPr lang="en-CA" dirty="0" smtClean="0"/>
              <a:t>scientific treatises</a:t>
            </a:r>
          </a:p>
          <a:p>
            <a:r>
              <a:rPr lang="en-CA" dirty="0" smtClean="0"/>
              <a:t>law codes, court records</a:t>
            </a:r>
          </a:p>
          <a:p>
            <a:r>
              <a:rPr lang="en-CA" dirty="0" smtClean="0"/>
              <a:t>woodcuts / engravings</a:t>
            </a:r>
            <a:endParaRPr lang="en-CA" dirty="0"/>
          </a:p>
        </p:txBody>
      </p:sp>
    </p:spTree>
    <p:extLst>
      <p:ext uri="{BB962C8B-B14F-4D97-AF65-F5344CB8AC3E}">
        <p14:creationId xmlns:p14="http://schemas.microsoft.com/office/powerpoint/2010/main" val="940779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9220200" cy="914400"/>
          </a:xfrm>
        </p:spPr>
        <p:txBody>
          <a:bodyPr>
            <a:normAutofit/>
          </a:bodyPr>
          <a:lstStyle/>
          <a:p>
            <a:pPr algn="l"/>
            <a:r>
              <a:rPr lang="en-CA" sz="2800" dirty="0" smtClean="0"/>
              <a:t>Abraham Bach, </a:t>
            </a:r>
            <a:r>
              <a:rPr lang="en-CA" sz="2800" i="1" dirty="0" smtClean="0"/>
              <a:t>Recipe for Marital Bliss </a:t>
            </a:r>
            <a:r>
              <a:rPr lang="en-CA" sz="2800" dirty="0" smtClean="0"/>
              <a:t>(ca. 1680)</a:t>
            </a:r>
            <a:r>
              <a:rPr lang="en-CA" sz="2800" i="1" dirty="0" smtClean="0"/>
              <a:t> </a:t>
            </a:r>
            <a:endParaRPr lang="en-CA" sz="2800" dirty="0"/>
          </a:p>
        </p:txBody>
      </p:sp>
    </p:spTree>
    <p:extLst>
      <p:ext uri="{BB962C8B-B14F-4D97-AF65-F5344CB8AC3E}">
        <p14:creationId xmlns:p14="http://schemas.microsoft.com/office/powerpoint/2010/main" val="36572770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CA" sz="3200" dirty="0" smtClean="0"/>
              <a:t>In what primary sources can we find early modern ideas about women?</a:t>
            </a:r>
            <a:endParaRPr lang="en-CA" sz="3200" dirty="0"/>
          </a:p>
        </p:txBody>
      </p:sp>
      <p:sp>
        <p:nvSpPr>
          <p:cNvPr id="3" name="Content Placeholder 2"/>
          <p:cNvSpPr>
            <a:spLocks noGrp="1"/>
          </p:cNvSpPr>
          <p:nvPr>
            <p:ph idx="1"/>
          </p:nvPr>
        </p:nvSpPr>
        <p:spPr>
          <a:xfrm>
            <a:off x="457200" y="1447800"/>
            <a:ext cx="8229600" cy="4861560"/>
          </a:xfrm>
        </p:spPr>
        <p:txBody>
          <a:bodyPr>
            <a:normAutofit/>
          </a:bodyPr>
          <a:lstStyle/>
          <a:p>
            <a:r>
              <a:rPr lang="en-CA" dirty="0" smtClean="0"/>
              <a:t>opinions “regarded as religious truth or scientific fact” (p. 18)</a:t>
            </a:r>
          </a:p>
          <a:p>
            <a:r>
              <a:rPr lang="en-CA" dirty="0" smtClean="0"/>
              <a:t>authors: mostly men</a:t>
            </a:r>
          </a:p>
          <a:p>
            <a:r>
              <a:rPr lang="en-CA" dirty="0" smtClean="0"/>
              <a:t>Men “were much less willing to generalize about their own sex than about the opposite one, but underlying all their ideas about women, and the laws that resulted from those ideas, were concepts about their own nature as men” (pp. 48-49).</a:t>
            </a:r>
          </a:p>
        </p:txBody>
      </p:sp>
    </p:spTree>
    <p:extLst>
      <p:ext uri="{BB962C8B-B14F-4D97-AF65-F5344CB8AC3E}">
        <p14:creationId xmlns:p14="http://schemas.microsoft.com/office/powerpoint/2010/main" val="36431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Autofit/>
          </a:bodyPr>
          <a:lstStyle/>
          <a:p>
            <a:r>
              <a:rPr lang="en-CA" sz="2800" dirty="0" smtClean="0"/>
              <a:t>What was the legacy to early modern Europe of the ideas about women in Greek philosophy, Judaism, </a:t>
            </a:r>
            <a:r>
              <a:rPr lang="en-CA" sz="2800" smtClean="0"/>
              <a:t>and Christianity?</a:t>
            </a:r>
            <a:endParaRPr lang="en-CA" sz="2800" dirty="0"/>
          </a:p>
        </p:txBody>
      </p:sp>
      <p:sp>
        <p:nvSpPr>
          <p:cNvPr id="3" name="Content Placeholder 2"/>
          <p:cNvSpPr>
            <a:spLocks noGrp="1"/>
          </p:cNvSpPr>
          <p:nvPr>
            <p:ph idx="1"/>
          </p:nvPr>
        </p:nvSpPr>
        <p:spPr/>
        <p:txBody>
          <a:bodyPr>
            <a:normAutofit lnSpcReduction="10000"/>
          </a:bodyPr>
          <a:lstStyle/>
          <a:p>
            <a:r>
              <a:rPr lang="en-CA" dirty="0" smtClean="0"/>
              <a:t>inferiority</a:t>
            </a:r>
          </a:p>
          <a:p>
            <a:r>
              <a:rPr lang="en-CA" dirty="0" smtClean="0"/>
              <a:t>Aristotle (384-322 BCE): women as “imperfect men” (p. 22), “misbegotten males” (p. 38) deformities</a:t>
            </a:r>
          </a:p>
          <a:p>
            <a:r>
              <a:rPr lang="en-CA" dirty="0" smtClean="0"/>
              <a:t>man’s best friend was a man</a:t>
            </a:r>
          </a:p>
          <a:p>
            <a:r>
              <a:rPr lang="en-CA" dirty="0" smtClean="0"/>
              <a:t>Jewish traditions: wife, mother, impurity</a:t>
            </a:r>
          </a:p>
          <a:p>
            <a:r>
              <a:rPr lang="en-CA" dirty="0" smtClean="0"/>
              <a:t>creation of man and woman</a:t>
            </a:r>
          </a:p>
          <a:p>
            <a:r>
              <a:rPr lang="en-CA" dirty="0" smtClean="0"/>
              <a:t>New Testament: ambivalence: Jesus in Gospels; epistles</a:t>
            </a:r>
          </a:p>
          <a:p>
            <a:r>
              <a:rPr lang="en-CA" dirty="0" smtClean="0"/>
              <a:t>ancient Christianity: emphasis on virginity</a:t>
            </a:r>
          </a:p>
          <a:p>
            <a:pPr marL="137160" indent="0">
              <a:buNone/>
            </a:pPr>
            <a:endParaRPr lang="en-CA" dirty="0"/>
          </a:p>
        </p:txBody>
      </p:sp>
    </p:spTree>
    <p:extLst>
      <p:ext uri="{BB962C8B-B14F-4D97-AF65-F5344CB8AC3E}">
        <p14:creationId xmlns:p14="http://schemas.microsoft.com/office/powerpoint/2010/main" val="210894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Autofit/>
          </a:bodyPr>
          <a:lstStyle/>
          <a:p>
            <a:r>
              <a:rPr lang="en-CA" sz="2800" dirty="0" smtClean="0"/>
              <a:t>What was the legacy to early modern Europe of the ideas about women in Greek philosophy, Judaism, and Christianity?</a:t>
            </a:r>
            <a:endParaRPr lang="en-CA" sz="2800" dirty="0"/>
          </a:p>
        </p:txBody>
      </p:sp>
      <p:sp>
        <p:nvSpPr>
          <p:cNvPr id="3" name="Content Placeholder 2"/>
          <p:cNvSpPr>
            <a:spLocks noGrp="1"/>
          </p:cNvSpPr>
          <p:nvPr>
            <p:ph idx="1"/>
          </p:nvPr>
        </p:nvSpPr>
        <p:spPr>
          <a:xfrm>
            <a:off x="152400" y="1529060"/>
            <a:ext cx="4267200" cy="4709160"/>
          </a:xfrm>
        </p:spPr>
        <p:txBody>
          <a:bodyPr/>
          <a:lstStyle/>
          <a:p>
            <a:r>
              <a:rPr lang="en-CA" dirty="0" smtClean="0"/>
              <a:t>medieval philosophy / theology (scholasticism)</a:t>
            </a:r>
          </a:p>
          <a:p>
            <a:r>
              <a:rPr lang="en-CA" dirty="0" smtClean="0"/>
              <a:t>Blessed Virgin Mary</a:t>
            </a:r>
          </a:p>
          <a:p>
            <a:pPr lvl="1"/>
            <a:r>
              <a:rPr lang="en-CA" dirty="0" smtClean="0"/>
              <a:t>Eva vs. Ave</a:t>
            </a:r>
          </a:p>
          <a:p>
            <a:pPr lvl="1"/>
            <a:r>
              <a:rPr lang="en-CA" dirty="0" smtClean="0"/>
              <a:t>“unattainable ideal”</a:t>
            </a:r>
          </a:p>
          <a:p>
            <a:r>
              <a:rPr lang="en-CA" dirty="0" smtClean="0"/>
              <a:t>medieval courtly love</a:t>
            </a:r>
          </a:p>
          <a:p>
            <a:pPr lvl="1"/>
            <a:r>
              <a:rPr lang="en-CA" dirty="0" smtClean="0"/>
              <a:t>“more positive view of women” but “passivity” (p. 23)</a:t>
            </a:r>
          </a:p>
          <a:p>
            <a:pPr marL="651510" indent="-514350">
              <a:buFont typeface="+mj-lt"/>
              <a:buAutoNum type="arabicPeriod"/>
            </a:pPr>
            <a:endParaRPr lang="en-CA" dirty="0"/>
          </a:p>
        </p:txBody>
      </p:sp>
    </p:spTree>
    <p:extLst>
      <p:ext uri="{BB962C8B-B14F-4D97-AF65-F5344CB8AC3E}">
        <p14:creationId xmlns:p14="http://schemas.microsoft.com/office/powerpoint/2010/main" val="1442576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371600"/>
          </a:xfrm>
        </p:spPr>
        <p:txBody>
          <a:bodyPr>
            <a:normAutofit/>
          </a:bodyPr>
          <a:lstStyle/>
          <a:p>
            <a:r>
              <a:rPr lang="en-CA" sz="2400" dirty="0" smtClean="0"/>
              <a:t>What problem was at issue, and what were the conflicting positions in the debate about women from the fifteenth to the eighteenth centuries?</a:t>
            </a:r>
            <a:endParaRPr lang="en-CA" sz="2400" dirty="0"/>
          </a:p>
        </p:txBody>
      </p:sp>
      <p:sp>
        <p:nvSpPr>
          <p:cNvPr id="3" name="Content Placeholder 2"/>
          <p:cNvSpPr>
            <a:spLocks noGrp="1"/>
          </p:cNvSpPr>
          <p:nvPr>
            <p:ph idx="1"/>
          </p:nvPr>
        </p:nvSpPr>
        <p:spPr>
          <a:xfrm>
            <a:off x="228600" y="1600200"/>
            <a:ext cx="4114800" cy="5095876"/>
          </a:xfrm>
        </p:spPr>
        <p:txBody>
          <a:bodyPr>
            <a:normAutofit lnSpcReduction="10000"/>
          </a:bodyPr>
          <a:lstStyle/>
          <a:p>
            <a:r>
              <a:rPr lang="en-CA" dirty="0" smtClean="0"/>
              <a:t>relationship with men: inferiority or equality</a:t>
            </a:r>
          </a:p>
          <a:p>
            <a:r>
              <a:rPr lang="en-CA" dirty="0" smtClean="0"/>
              <a:t>“a literary game”? (p. 26)</a:t>
            </a:r>
          </a:p>
          <a:p>
            <a:r>
              <a:rPr lang="en-CA" dirty="0" smtClean="0"/>
              <a:t>Giovanni  </a:t>
            </a:r>
            <a:r>
              <a:rPr lang="en-CA" dirty="0" err="1" smtClean="0"/>
              <a:t>Boccacio</a:t>
            </a:r>
            <a:r>
              <a:rPr lang="en-CA" dirty="0" smtClean="0"/>
              <a:t> (1313-1375)</a:t>
            </a:r>
          </a:p>
          <a:p>
            <a:pPr lvl="1"/>
            <a:r>
              <a:rPr lang="en-CA" i="1" dirty="0" smtClean="0"/>
              <a:t>De </a:t>
            </a:r>
            <a:r>
              <a:rPr lang="en-CA" i="1" dirty="0" err="1" smtClean="0"/>
              <a:t>mulieribus</a:t>
            </a:r>
            <a:r>
              <a:rPr lang="en-CA" i="1" dirty="0" smtClean="0"/>
              <a:t> </a:t>
            </a:r>
            <a:r>
              <a:rPr lang="en-CA" i="1" dirty="0" err="1" smtClean="0"/>
              <a:t>claris</a:t>
            </a:r>
            <a:r>
              <a:rPr lang="en-CA" i="1" dirty="0" smtClean="0"/>
              <a:t> </a:t>
            </a:r>
            <a:r>
              <a:rPr lang="en-CA" dirty="0" smtClean="0"/>
              <a:t>(</a:t>
            </a:r>
            <a:r>
              <a:rPr lang="en-CA" i="1" dirty="0" smtClean="0"/>
              <a:t>Famous Women</a:t>
            </a:r>
            <a:r>
              <a:rPr lang="en-CA" dirty="0" smtClean="0"/>
              <a:t>)</a:t>
            </a:r>
          </a:p>
          <a:p>
            <a:r>
              <a:rPr lang="en-CA" dirty="0" smtClean="0"/>
              <a:t>Christine de </a:t>
            </a:r>
            <a:r>
              <a:rPr lang="en-CA" dirty="0" err="1" smtClean="0"/>
              <a:t>Pizan</a:t>
            </a:r>
            <a:r>
              <a:rPr lang="en-CA" dirty="0" smtClean="0"/>
              <a:t> (1364- ca. 1430)</a:t>
            </a:r>
          </a:p>
          <a:p>
            <a:pPr lvl="1"/>
            <a:r>
              <a:rPr lang="en-CA" i="1" dirty="0" smtClean="0"/>
              <a:t>City of Ladies</a:t>
            </a:r>
            <a:r>
              <a:rPr lang="en-CA" dirty="0" smtClean="0"/>
              <a:t> (1405)</a:t>
            </a:r>
            <a:endParaRPr lang="en-CA" i="1" dirty="0"/>
          </a:p>
        </p:txBody>
      </p:sp>
    </p:spTree>
    <p:extLst>
      <p:ext uri="{BB962C8B-B14F-4D97-AF65-F5344CB8AC3E}">
        <p14:creationId xmlns:p14="http://schemas.microsoft.com/office/powerpoint/2010/main" val="265717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371600"/>
          </a:xfrm>
        </p:spPr>
        <p:txBody>
          <a:bodyPr>
            <a:normAutofit/>
          </a:bodyPr>
          <a:lstStyle/>
          <a:p>
            <a:r>
              <a:rPr lang="en-CA" sz="2400" dirty="0" smtClean="0"/>
              <a:t>What problem was at issue, and what were the conflicting positions in the debate about women from the fifteenth to the eighteenth centuries?</a:t>
            </a:r>
            <a:endParaRPr lang="en-CA" sz="2400" dirty="0"/>
          </a:p>
        </p:txBody>
      </p:sp>
      <p:sp>
        <p:nvSpPr>
          <p:cNvPr id="3" name="Content Placeholder 2"/>
          <p:cNvSpPr>
            <a:spLocks noGrp="1"/>
          </p:cNvSpPr>
          <p:nvPr>
            <p:ph idx="1"/>
          </p:nvPr>
        </p:nvSpPr>
        <p:spPr>
          <a:xfrm>
            <a:off x="76200" y="1600200"/>
            <a:ext cx="4495800" cy="5095876"/>
          </a:xfrm>
        </p:spPr>
        <p:txBody>
          <a:bodyPr>
            <a:normAutofit/>
          </a:bodyPr>
          <a:lstStyle/>
          <a:p>
            <a:r>
              <a:rPr lang="en-CA" dirty="0" smtClean="0"/>
              <a:t>Renaissance humanists: education but not equality</a:t>
            </a:r>
          </a:p>
          <a:p>
            <a:pPr lvl="1"/>
            <a:r>
              <a:rPr lang="en-CA" dirty="0" smtClean="0"/>
              <a:t>Erasmus of Rotterdam (d. 1536)</a:t>
            </a:r>
          </a:p>
          <a:p>
            <a:pPr lvl="1"/>
            <a:r>
              <a:rPr lang="en-CA" dirty="0" smtClean="0"/>
              <a:t>Juan Luis </a:t>
            </a:r>
            <a:r>
              <a:rPr lang="en-CA" dirty="0" err="1" smtClean="0"/>
              <a:t>Vives</a:t>
            </a:r>
            <a:r>
              <a:rPr lang="en-CA" dirty="0" smtClean="0"/>
              <a:t> (d. 1540)</a:t>
            </a:r>
          </a:p>
          <a:p>
            <a:pPr lvl="1"/>
            <a:r>
              <a:rPr lang="en-CA" dirty="0" smtClean="0"/>
              <a:t>Heinrich Cornelius Agrippa of </a:t>
            </a:r>
            <a:r>
              <a:rPr lang="en-CA" dirty="0" err="1" smtClean="0"/>
              <a:t>Nettesheim</a:t>
            </a:r>
            <a:r>
              <a:rPr lang="en-CA" dirty="0" smtClean="0"/>
              <a:t> (d. 1535), </a:t>
            </a:r>
            <a:r>
              <a:rPr lang="en-CA" i="1" dirty="0" smtClean="0"/>
              <a:t>The Nobility and Excellence of the Female Sex</a:t>
            </a:r>
            <a:r>
              <a:rPr lang="en-CA" dirty="0" smtClean="0"/>
              <a:t> (1529)</a:t>
            </a:r>
            <a:endParaRPr lang="en-CA" dirty="0"/>
          </a:p>
        </p:txBody>
      </p:sp>
    </p:spTree>
    <p:extLst>
      <p:ext uri="{BB962C8B-B14F-4D97-AF65-F5344CB8AC3E}">
        <p14:creationId xmlns:p14="http://schemas.microsoft.com/office/powerpoint/2010/main" val="1892691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371600"/>
          </a:xfrm>
        </p:spPr>
        <p:txBody>
          <a:bodyPr>
            <a:normAutofit/>
          </a:bodyPr>
          <a:lstStyle/>
          <a:p>
            <a:r>
              <a:rPr lang="en-CA" sz="2400" dirty="0" smtClean="0"/>
              <a:t>What problem was at issue, and what were the conflicting positions in the debate about women from the fifteenth to the eighteenth centuries?</a:t>
            </a:r>
            <a:endParaRPr lang="en-CA" sz="2400" dirty="0"/>
          </a:p>
        </p:txBody>
      </p:sp>
      <p:sp>
        <p:nvSpPr>
          <p:cNvPr id="3" name="Content Placeholder 2"/>
          <p:cNvSpPr>
            <a:spLocks noGrp="1"/>
          </p:cNvSpPr>
          <p:nvPr>
            <p:ph idx="1"/>
          </p:nvPr>
        </p:nvSpPr>
        <p:spPr>
          <a:xfrm>
            <a:off x="228600" y="1600200"/>
            <a:ext cx="4876800" cy="5095876"/>
          </a:xfrm>
        </p:spPr>
        <p:txBody>
          <a:bodyPr>
            <a:normAutofit/>
          </a:bodyPr>
          <a:lstStyle/>
          <a:p>
            <a:r>
              <a:rPr lang="en-CA" dirty="0" smtClean="0"/>
              <a:t>Some female contributors: superiority or equality</a:t>
            </a:r>
          </a:p>
          <a:p>
            <a:pPr lvl="1"/>
            <a:r>
              <a:rPr lang="en-CA" dirty="0" err="1" smtClean="0"/>
              <a:t>Lucrezia</a:t>
            </a:r>
            <a:r>
              <a:rPr lang="en-CA" dirty="0" smtClean="0"/>
              <a:t> </a:t>
            </a:r>
            <a:r>
              <a:rPr lang="en-CA" b="1" dirty="0" err="1" smtClean="0">
                <a:solidFill>
                  <a:srgbClr val="FFFF00"/>
                </a:solidFill>
              </a:rPr>
              <a:t>Marinella</a:t>
            </a:r>
            <a:r>
              <a:rPr lang="en-CA" dirty="0" smtClean="0"/>
              <a:t> (d. 1653), </a:t>
            </a:r>
            <a:r>
              <a:rPr lang="en-CA" i="1" dirty="0" smtClean="0"/>
              <a:t>The  Nobility and Excellence of Women and the Defects and Vices of Men</a:t>
            </a:r>
            <a:r>
              <a:rPr lang="en-CA" dirty="0" smtClean="0"/>
              <a:t> (1600)</a:t>
            </a:r>
          </a:p>
          <a:p>
            <a:pPr lvl="1"/>
            <a:r>
              <a:rPr lang="en-CA" b="1" dirty="0" smtClean="0">
                <a:solidFill>
                  <a:srgbClr val="FFFF00"/>
                </a:solidFill>
              </a:rPr>
              <a:t>Marie Le Jars </a:t>
            </a:r>
            <a:r>
              <a:rPr lang="en-CA" dirty="0" smtClean="0"/>
              <a:t>de </a:t>
            </a:r>
            <a:r>
              <a:rPr lang="en-CA" dirty="0" err="1" smtClean="0"/>
              <a:t>Gournay</a:t>
            </a:r>
            <a:r>
              <a:rPr lang="en-CA" dirty="0" smtClean="0"/>
              <a:t> (d. 1645), </a:t>
            </a:r>
            <a:r>
              <a:rPr lang="en-CA" i="1" dirty="0" smtClean="0"/>
              <a:t>The Equality of Men and Women</a:t>
            </a:r>
            <a:r>
              <a:rPr lang="en-CA" dirty="0" smtClean="0"/>
              <a:t> (1622)</a:t>
            </a:r>
            <a:endParaRPr lang="en-CA" dirty="0"/>
          </a:p>
        </p:txBody>
      </p:sp>
    </p:spTree>
    <p:extLst>
      <p:ext uri="{BB962C8B-B14F-4D97-AF65-F5344CB8AC3E}">
        <p14:creationId xmlns:p14="http://schemas.microsoft.com/office/powerpoint/2010/main" val="64708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371600"/>
          </a:xfrm>
        </p:spPr>
        <p:txBody>
          <a:bodyPr>
            <a:normAutofit/>
          </a:bodyPr>
          <a:lstStyle/>
          <a:p>
            <a:r>
              <a:rPr lang="en-CA" sz="2400" dirty="0" smtClean="0"/>
              <a:t>What problem was at issue, and what were the conflicting positions in the debate about women from the fifteenth to the eighteenth centuries?</a:t>
            </a:r>
            <a:endParaRPr lang="en-CA" sz="2400" dirty="0"/>
          </a:p>
        </p:txBody>
      </p:sp>
      <p:sp>
        <p:nvSpPr>
          <p:cNvPr id="3" name="Content Placeholder 2"/>
          <p:cNvSpPr>
            <a:spLocks noGrp="1"/>
          </p:cNvSpPr>
          <p:nvPr>
            <p:ph idx="1"/>
          </p:nvPr>
        </p:nvSpPr>
        <p:spPr>
          <a:xfrm>
            <a:off x="228600" y="1600200"/>
            <a:ext cx="8229600" cy="4572000"/>
          </a:xfrm>
        </p:spPr>
        <p:txBody>
          <a:bodyPr>
            <a:normAutofit/>
          </a:bodyPr>
          <a:lstStyle/>
          <a:p>
            <a:r>
              <a:rPr lang="en-CA" dirty="0" smtClean="0"/>
              <a:t>Some male contributions</a:t>
            </a:r>
          </a:p>
          <a:p>
            <a:pPr lvl="1"/>
            <a:r>
              <a:rPr lang="en-CA" dirty="0" smtClean="0"/>
              <a:t>defence and misogyny</a:t>
            </a:r>
          </a:p>
          <a:p>
            <a:pPr lvl="1"/>
            <a:r>
              <a:rPr lang="en-CA" dirty="0" smtClean="0"/>
              <a:t>catalogues of female worthies, female vices</a:t>
            </a:r>
          </a:p>
          <a:p>
            <a:pPr lvl="1"/>
            <a:r>
              <a:rPr lang="en-CA" dirty="0" smtClean="0"/>
              <a:t>Edward </a:t>
            </a:r>
            <a:r>
              <a:rPr lang="en-CA" dirty="0" err="1" smtClean="0"/>
              <a:t>Gosynhill</a:t>
            </a:r>
            <a:r>
              <a:rPr lang="en-CA" dirty="0" smtClean="0"/>
              <a:t>, </a:t>
            </a:r>
            <a:r>
              <a:rPr lang="en-CA" i="1" dirty="0" smtClean="0"/>
              <a:t>The Schoolhouse of Women </a:t>
            </a:r>
            <a:r>
              <a:rPr lang="en-CA" dirty="0" smtClean="0"/>
              <a:t> (1541), </a:t>
            </a:r>
            <a:r>
              <a:rPr lang="en-CA" i="1" dirty="0" smtClean="0"/>
              <a:t>The Praise of All Women</a:t>
            </a:r>
            <a:r>
              <a:rPr lang="en-CA" dirty="0" smtClean="0"/>
              <a:t> (1542)</a:t>
            </a:r>
          </a:p>
          <a:p>
            <a:r>
              <a:rPr lang="en-CA" dirty="0" smtClean="0"/>
              <a:t>Controversy:</a:t>
            </a:r>
          </a:p>
          <a:p>
            <a:pPr lvl="1"/>
            <a:r>
              <a:rPr lang="en-CA" dirty="0" smtClean="0"/>
              <a:t>Joseph </a:t>
            </a:r>
            <a:r>
              <a:rPr lang="en-CA" dirty="0" err="1" smtClean="0"/>
              <a:t>Swetnam</a:t>
            </a:r>
            <a:r>
              <a:rPr lang="en-CA" dirty="0" smtClean="0"/>
              <a:t>, </a:t>
            </a:r>
            <a:r>
              <a:rPr lang="en-CA" i="1" dirty="0" smtClean="0"/>
              <a:t>The Arraignment of Lewd, Idle, Froward and </a:t>
            </a:r>
            <a:r>
              <a:rPr lang="en-CA" i="1" dirty="0" err="1" smtClean="0"/>
              <a:t>Unconstant</a:t>
            </a:r>
            <a:r>
              <a:rPr lang="en-CA" i="1" dirty="0" smtClean="0"/>
              <a:t> Women</a:t>
            </a:r>
            <a:r>
              <a:rPr lang="en-CA" dirty="0" smtClean="0"/>
              <a:t> (1615)</a:t>
            </a:r>
          </a:p>
          <a:p>
            <a:pPr lvl="1"/>
            <a:r>
              <a:rPr lang="en-CA" dirty="0" smtClean="0"/>
              <a:t>Rachel </a:t>
            </a:r>
            <a:r>
              <a:rPr lang="en-CA" dirty="0" err="1" smtClean="0"/>
              <a:t>Speght</a:t>
            </a:r>
            <a:r>
              <a:rPr lang="en-CA" dirty="0" smtClean="0"/>
              <a:t>, </a:t>
            </a:r>
            <a:r>
              <a:rPr lang="en-CA" i="1" dirty="0" smtClean="0"/>
              <a:t>A Muzzle for </a:t>
            </a:r>
            <a:r>
              <a:rPr lang="en-CA" i="1" dirty="0" err="1" smtClean="0"/>
              <a:t>Melastomus</a:t>
            </a:r>
            <a:r>
              <a:rPr lang="en-CA" dirty="0" smtClean="0"/>
              <a:t> (1617) </a:t>
            </a:r>
          </a:p>
          <a:p>
            <a:endParaRPr lang="en-CA" dirty="0"/>
          </a:p>
        </p:txBody>
      </p:sp>
    </p:spTree>
    <p:extLst>
      <p:ext uri="{BB962C8B-B14F-4D97-AF65-F5344CB8AC3E}">
        <p14:creationId xmlns:p14="http://schemas.microsoft.com/office/powerpoint/2010/main" val="316227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371600"/>
          </a:xfrm>
        </p:spPr>
        <p:txBody>
          <a:bodyPr>
            <a:normAutofit/>
          </a:bodyPr>
          <a:lstStyle/>
          <a:p>
            <a:r>
              <a:rPr lang="en-CA" sz="2400" dirty="0" smtClean="0"/>
              <a:t>What problem was at issue, and what were the conflicting positions in the debate about women from the fifteenth to the eighteenth centuries?</a:t>
            </a:r>
            <a:endParaRPr lang="en-CA" sz="2400" dirty="0"/>
          </a:p>
        </p:txBody>
      </p:sp>
      <p:sp>
        <p:nvSpPr>
          <p:cNvPr id="3" name="Content Placeholder 2"/>
          <p:cNvSpPr>
            <a:spLocks noGrp="1"/>
          </p:cNvSpPr>
          <p:nvPr>
            <p:ph idx="1"/>
          </p:nvPr>
        </p:nvSpPr>
        <p:spPr>
          <a:xfrm>
            <a:off x="228600" y="1600200"/>
            <a:ext cx="8229600" cy="4572000"/>
          </a:xfrm>
        </p:spPr>
        <p:txBody>
          <a:bodyPr>
            <a:normAutofit/>
          </a:bodyPr>
          <a:lstStyle/>
          <a:p>
            <a:r>
              <a:rPr lang="en-CA" dirty="0" smtClean="0"/>
              <a:t>Views from the eighteenth-century Enlightenment</a:t>
            </a:r>
          </a:p>
          <a:p>
            <a:pPr lvl="1"/>
            <a:r>
              <a:rPr lang="en-CA" dirty="0" smtClean="0"/>
              <a:t>“unequal and limited education” (p. 41) and women’s limited contributions to science and philosophy</a:t>
            </a:r>
          </a:p>
          <a:p>
            <a:pPr lvl="1"/>
            <a:r>
              <a:rPr lang="en-CA" dirty="0" smtClean="0"/>
              <a:t>Marquis de Condorcet (d. 1794) favours equality</a:t>
            </a:r>
          </a:p>
          <a:p>
            <a:pPr lvl="1"/>
            <a:r>
              <a:rPr lang="en-CA" dirty="0" smtClean="0"/>
              <a:t>Jean-Jacques Rousseau (d. 1778) maintains the radically different natures of men and women</a:t>
            </a:r>
            <a:endParaRPr lang="en-CA" dirty="0"/>
          </a:p>
        </p:txBody>
      </p:sp>
    </p:spTree>
    <p:extLst>
      <p:ext uri="{BB962C8B-B14F-4D97-AF65-F5344CB8AC3E}">
        <p14:creationId xmlns:p14="http://schemas.microsoft.com/office/powerpoint/2010/main" val="1531331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CA" sz="4000" dirty="0" smtClean="0"/>
              <a:t>Resources for Course</a:t>
            </a:r>
            <a:endParaRPr lang="en-CA" sz="4000" dirty="0"/>
          </a:p>
        </p:txBody>
      </p:sp>
      <p:sp>
        <p:nvSpPr>
          <p:cNvPr id="3" name="Content Placeholder 2"/>
          <p:cNvSpPr>
            <a:spLocks noGrp="1"/>
          </p:cNvSpPr>
          <p:nvPr>
            <p:ph idx="1"/>
          </p:nvPr>
        </p:nvSpPr>
        <p:spPr>
          <a:xfrm>
            <a:off x="304800" y="1066800"/>
            <a:ext cx="8610600" cy="5486400"/>
          </a:xfrm>
        </p:spPr>
        <p:txBody>
          <a:bodyPr>
            <a:normAutofit/>
          </a:bodyPr>
          <a:lstStyle/>
          <a:p>
            <a:r>
              <a:rPr lang="en-CA" b="1" dirty="0" smtClean="0">
                <a:hlinkClick r:id="rId2"/>
              </a:rPr>
              <a:t>Home page</a:t>
            </a:r>
            <a:endParaRPr lang="en-CA" b="1" dirty="0" smtClean="0"/>
          </a:p>
          <a:p>
            <a:pPr lvl="1"/>
            <a:r>
              <a:rPr lang="en-CA" sz="2800" dirty="0" smtClean="0"/>
              <a:t>slides for lectures and tutorials</a:t>
            </a:r>
          </a:p>
          <a:p>
            <a:r>
              <a:rPr lang="en-CA" dirty="0" smtClean="0"/>
              <a:t>Website for </a:t>
            </a:r>
            <a:r>
              <a:rPr lang="en-CA" i="1" dirty="0" smtClean="0"/>
              <a:t>Women and Gender in Early Modern Europe</a:t>
            </a:r>
            <a:r>
              <a:rPr lang="en-CA" dirty="0" smtClean="0"/>
              <a:t>:  </a:t>
            </a:r>
            <a:r>
              <a:rPr lang="en-CA" dirty="0" smtClean="0">
                <a:hlinkClick r:id="rId3"/>
              </a:rPr>
              <a:t>www.cambridge.org/womenandgender</a:t>
            </a:r>
            <a:r>
              <a:rPr lang="en-CA" dirty="0" smtClean="0"/>
              <a:t> </a:t>
            </a:r>
            <a:r>
              <a:rPr lang="en-CA" i="1" dirty="0" smtClean="0"/>
              <a:t> </a:t>
            </a:r>
          </a:p>
          <a:p>
            <a:r>
              <a:rPr lang="en-CA" dirty="0" smtClean="0"/>
              <a:t>SFU Library</a:t>
            </a:r>
          </a:p>
          <a:p>
            <a:pPr lvl="1"/>
            <a:r>
              <a:rPr lang="en-CA" dirty="0" smtClean="0"/>
              <a:t>Catalogue</a:t>
            </a:r>
          </a:p>
          <a:p>
            <a:pPr lvl="1"/>
            <a:r>
              <a:rPr lang="en-CA" dirty="0" smtClean="0"/>
              <a:t>Databases: Historical Abstracts, ITER, ATLA, JSTOR, etc.</a:t>
            </a:r>
          </a:p>
          <a:p>
            <a:pPr lvl="1"/>
            <a:r>
              <a:rPr lang="en-CA" i="1" dirty="0" smtClean="0">
                <a:hlinkClick r:id="rId4"/>
              </a:rPr>
              <a:t>Other Voice in Early Modern Europe </a:t>
            </a:r>
            <a:r>
              <a:rPr lang="en-CA" dirty="0" smtClean="0"/>
              <a:t>[University of Chicago Press]</a:t>
            </a:r>
          </a:p>
          <a:p>
            <a:pPr lvl="1"/>
            <a:r>
              <a:rPr lang="en-CA" i="1" dirty="0" smtClean="0">
                <a:hlinkClick r:id="rId5"/>
              </a:rPr>
              <a:t>Other Voice in Early Modern Europe</a:t>
            </a:r>
            <a:r>
              <a:rPr lang="en-CA" dirty="0" smtClean="0">
                <a:hlinkClick r:id="rId5"/>
              </a:rPr>
              <a:t> </a:t>
            </a:r>
            <a:r>
              <a:rPr lang="en-CA" dirty="0" smtClean="0"/>
              <a:t>[Toronto series]</a:t>
            </a:r>
          </a:p>
          <a:p>
            <a:pPr lvl="1"/>
            <a:r>
              <a:rPr lang="en-CA" dirty="0" smtClean="0"/>
              <a:t>Librarians</a:t>
            </a:r>
          </a:p>
        </p:txBody>
      </p:sp>
    </p:spTree>
    <p:extLst>
      <p:ext uri="{BB962C8B-B14F-4D97-AF65-F5344CB8AC3E}">
        <p14:creationId xmlns:p14="http://schemas.microsoft.com/office/powerpoint/2010/main" val="313299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6" end="6"/>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p:cTn id="4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839200" cy="1341438"/>
          </a:xfrm>
        </p:spPr>
        <p:txBody>
          <a:bodyPr>
            <a:noAutofit/>
          </a:bodyPr>
          <a:lstStyle/>
          <a:p>
            <a:r>
              <a:rPr lang="en-CA" sz="2800" dirty="0" smtClean="0"/>
              <a:t>In the Reformation era, what where the contours of Protestant, Catholic, and Jewish discourses about women?</a:t>
            </a:r>
            <a:endParaRPr lang="en-CA" sz="2800" dirty="0"/>
          </a:p>
        </p:txBody>
      </p:sp>
      <p:sp>
        <p:nvSpPr>
          <p:cNvPr id="3" name="Content Placeholder 2"/>
          <p:cNvSpPr>
            <a:spLocks noGrp="1"/>
          </p:cNvSpPr>
          <p:nvPr>
            <p:ph idx="1"/>
          </p:nvPr>
        </p:nvSpPr>
        <p:spPr/>
        <p:txBody>
          <a:bodyPr/>
          <a:lstStyle/>
          <a:p>
            <a:r>
              <a:rPr lang="en-CA" dirty="0" smtClean="0"/>
              <a:t>Protestantism: spiritual equality, value of marriage, call to marriage and motherhood, obedience to husband</a:t>
            </a:r>
          </a:p>
          <a:p>
            <a:r>
              <a:rPr lang="en-CA" dirty="0" smtClean="0"/>
              <a:t>“It is important to recognize, then, that the Protestant elevation of marriage is not the same as and may, in fact, directly contradict an elevation of women as </a:t>
            </a:r>
            <a:r>
              <a:rPr lang="en-CA" i="1" dirty="0" smtClean="0"/>
              <a:t>women</a:t>
            </a:r>
            <a:r>
              <a:rPr lang="en-CA" dirty="0" smtClean="0"/>
              <a:t>” (p. 33).</a:t>
            </a:r>
            <a:endParaRPr lang="en-CA" dirty="0"/>
          </a:p>
        </p:txBody>
      </p:sp>
    </p:spTree>
    <p:extLst>
      <p:ext uri="{BB962C8B-B14F-4D97-AF65-F5344CB8AC3E}">
        <p14:creationId xmlns:p14="http://schemas.microsoft.com/office/powerpoint/2010/main" val="955949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839200" cy="1341438"/>
          </a:xfrm>
        </p:spPr>
        <p:txBody>
          <a:bodyPr>
            <a:noAutofit/>
          </a:bodyPr>
          <a:lstStyle/>
          <a:p>
            <a:r>
              <a:rPr lang="en-CA" sz="2800" dirty="0" smtClean="0"/>
              <a:t>In the Reformation era, what where the contours of Protestant, Catholic, and Jewish discourses about women?</a:t>
            </a:r>
            <a:endParaRPr lang="en-CA" sz="2800" dirty="0"/>
          </a:p>
        </p:txBody>
      </p:sp>
      <p:sp>
        <p:nvSpPr>
          <p:cNvPr id="3" name="Content Placeholder 2"/>
          <p:cNvSpPr>
            <a:spLocks noGrp="1"/>
          </p:cNvSpPr>
          <p:nvPr>
            <p:ph idx="1"/>
          </p:nvPr>
        </p:nvSpPr>
        <p:spPr/>
        <p:txBody>
          <a:bodyPr/>
          <a:lstStyle/>
          <a:p>
            <a:r>
              <a:rPr lang="en-CA" dirty="0" smtClean="0"/>
              <a:t>Catholicism: superiority of celibacy / chastity, a slight advantage over Protestantism?, women as allies in the quest for conversions to Catholicism</a:t>
            </a:r>
          </a:p>
          <a:p>
            <a:r>
              <a:rPr lang="en-CA" dirty="0" smtClean="0"/>
              <a:t>Judaism: importance of marriage, superiority of husband</a:t>
            </a:r>
            <a:endParaRPr lang="en-CA" dirty="0"/>
          </a:p>
        </p:txBody>
      </p:sp>
    </p:spTree>
    <p:extLst>
      <p:ext uri="{BB962C8B-B14F-4D97-AF65-F5344CB8AC3E}">
        <p14:creationId xmlns:p14="http://schemas.microsoft.com/office/powerpoint/2010/main" val="2192845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265238"/>
          </a:xfrm>
        </p:spPr>
        <p:txBody>
          <a:bodyPr>
            <a:noAutofit/>
          </a:bodyPr>
          <a:lstStyle/>
          <a:p>
            <a:r>
              <a:rPr lang="en-CA" sz="2800" dirty="0" smtClean="0"/>
              <a:t>Why did the Scientific Revolution do little “to challenge existing ideas of the inferiority of women” (p. 38)?</a:t>
            </a:r>
            <a:endParaRPr lang="en-CA" sz="2800" dirty="0"/>
          </a:p>
        </p:txBody>
      </p:sp>
      <p:sp>
        <p:nvSpPr>
          <p:cNvPr id="3" name="Content Placeholder 2"/>
          <p:cNvSpPr>
            <a:spLocks noGrp="1"/>
          </p:cNvSpPr>
          <p:nvPr>
            <p:ph idx="1"/>
          </p:nvPr>
        </p:nvSpPr>
        <p:spPr/>
        <p:txBody>
          <a:bodyPr>
            <a:normAutofit/>
          </a:bodyPr>
          <a:lstStyle/>
          <a:p>
            <a:r>
              <a:rPr lang="en-CA" dirty="0" smtClean="0"/>
              <a:t>debates about physiology</a:t>
            </a:r>
          </a:p>
          <a:p>
            <a:pPr lvl="1"/>
            <a:r>
              <a:rPr lang="en-CA" dirty="0" smtClean="0"/>
              <a:t>Aristotelians vs. </a:t>
            </a:r>
            <a:r>
              <a:rPr lang="en-CA" dirty="0" err="1" smtClean="0"/>
              <a:t>Galenists</a:t>
            </a:r>
            <a:r>
              <a:rPr lang="en-CA" dirty="0" smtClean="0"/>
              <a:t>: a woman’s contribution to conception</a:t>
            </a:r>
          </a:p>
          <a:p>
            <a:pPr lvl="1"/>
            <a:r>
              <a:rPr lang="en-CA" dirty="0"/>
              <a:t>Aristotelians vs. </a:t>
            </a:r>
            <a:r>
              <a:rPr lang="en-CA" dirty="0" err="1" smtClean="0"/>
              <a:t>Galenists</a:t>
            </a:r>
            <a:r>
              <a:rPr lang="en-CA" dirty="0" smtClean="0"/>
              <a:t>: physical imperfection vs. perfection in sexual difference</a:t>
            </a:r>
          </a:p>
          <a:p>
            <a:pPr lvl="1"/>
            <a:r>
              <a:rPr lang="en-CA" dirty="0" smtClean="0"/>
              <a:t>embryology: spermatic vs. </a:t>
            </a:r>
            <a:r>
              <a:rPr lang="en-CA" dirty="0" err="1" smtClean="0"/>
              <a:t>ovist</a:t>
            </a:r>
            <a:r>
              <a:rPr lang="en-CA" dirty="0" smtClean="0"/>
              <a:t> positions</a:t>
            </a:r>
          </a:p>
          <a:p>
            <a:pPr lvl="1"/>
            <a:r>
              <a:rPr lang="en-CA" dirty="0" smtClean="0"/>
              <a:t>four humours: blood (hot), phlegm (cold), black bile (wet), yellow bile (dry).  Women were more cold and wet than men</a:t>
            </a:r>
          </a:p>
          <a:p>
            <a:pPr lvl="1"/>
            <a:r>
              <a:rPr lang="en-CA" dirty="0" smtClean="0"/>
              <a:t>Power of uterus:  hysteria</a:t>
            </a:r>
          </a:p>
          <a:p>
            <a:pPr lvl="1"/>
            <a:r>
              <a:rPr lang="en-CA" dirty="0" smtClean="0"/>
              <a:t>entrenchment of inequality</a:t>
            </a:r>
            <a:endParaRPr lang="en-CA" dirty="0"/>
          </a:p>
        </p:txBody>
      </p:sp>
    </p:spTree>
    <p:extLst>
      <p:ext uri="{BB962C8B-B14F-4D97-AF65-F5344CB8AC3E}">
        <p14:creationId xmlns:p14="http://schemas.microsoft.com/office/powerpoint/2010/main" val="87410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2800" dirty="0"/>
              <a:t>Why did the Scientific Revolution do little “to challenge existing ideas of the inferiority of women” (p. 38)?</a:t>
            </a:r>
          </a:p>
        </p:txBody>
      </p:sp>
      <p:sp>
        <p:nvSpPr>
          <p:cNvPr id="3" name="Content Placeholder 2"/>
          <p:cNvSpPr>
            <a:spLocks noGrp="1"/>
          </p:cNvSpPr>
          <p:nvPr>
            <p:ph idx="1"/>
          </p:nvPr>
        </p:nvSpPr>
        <p:spPr/>
        <p:txBody>
          <a:bodyPr/>
          <a:lstStyle/>
          <a:p>
            <a:r>
              <a:rPr lang="en-CA" dirty="0" smtClean="0"/>
              <a:t>“Linda </a:t>
            </a:r>
            <a:r>
              <a:rPr lang="en-CA" dirty="0" err="1"/>
              <a:t>Shiebinger</a:t>
            </a:r>
            <a:r>
              <a:rPr lang="en-CA" dirty="0"/>
              <a:t> has pointed out that the acceptance of </a:t>
            </a:r>
            <a:r>
              <a:rPr lang="en-CA" dirty="0" err="1"/>
              <a:t>Galenic</a:t>
            </a:r>
            <a:r>
              <a:rPr lang="en-CA" dirty="0"/>
              <a:t> ideas of the complementarity of the two sexes, far from leading to greater egalitarianism, </a:t>
            </a:r>
            <a:r>
              <a:rPr lang="en-CA" dirty="0" smtClean="0"/>
              <a:t>led instead by the end of the eighteenth century to the idea that gender differences pervaded every aspect of human experience, biological, intellectual, and moral” (pp. 38-39).</a:t>
            </a:r>
            <a:endParaRPr lang="en-CA" dirty="0"/>
          </a:p>
        </p:txBody>
      </p:sp>
    </p:spTree>
    <p:extLst>
      <p:ext uri="{BB962C8B-B14F-4D97-AF65-F5344CB8AC3E}">
        <p14:creationId xmlns:p14="http://schemas.microsoft.com/office/powerpoint/2010/main" val="28740656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2800" dirty="0" smtClean="0"/>
              <a:t>In what ways did laws affect women? What principles informed these laws?</a:t>
            </a:r>
            <a:endParaRPr lang="en-CA" sz="2800" dirty="0"/>
          </a:p>
        </p:txBody>
      </p:sp>
      <p:sp>
        <p:nvSpPr>
          <p:cNvPr id="3" name="Content Placeholder 2"/>
          <p:cNvSpPr>
            <a:spLocks noGrp="1"/>
          </p:cNvSpPr>
          <p:nvPr>
            <p:ph idx="1"/>
          </p:nvPr>
        </p:nvSpPr>
        <p:spPr/>
        <p:txBody>
          <a:bodyPr/>
          <a:lstStyle/>
          <a:p>
            <a:r>
              <a:rPr lang="en-CA" dirty="0"/>
              <a:t>“Laws thus reflect male notions and worries more than real female actions</a:t>
            </a:r>
            <a:r>
              <a:rPr lang="en-CA" dirty="0" smtClean="0"/>
              <a:t>” (p. 43).</a:t>
            </a:r>
          </a:p>
          <a:p>
            <a:r>
              <a:rPr lang="en-CA" dirty="0" smtClean="0"/>
              <a:t>marriage and legal inferiority</a:t>
            </a:r>
          </a:p>
          <a:p>
            <a:pPr lvl="1"/>
            <a:r>
              <a:rPr lang="en-CA" dirty="0" smtClean="0"/>
              <a:t>Implication: women cannot function as legally responsible persons.</a:t>
            </a:r>
          </a:p>
          <a:p>
            <a:r>
              <a:rPr lang="en-CA" dirty="0" smtClean="0"/>
              <a:t>spread of Roman law</a:t>
            </a:r>
          </a:p>
          <a:p>
            <a:pPr lvl="1"/>
            <a:r>
              <a:rPr lang="en-CA" dirty="0" smtClean="0"/>
              <a:t>absolute control of father</a:t>
            </a:r>
          </a:p>
          <a:p>
            <a:r>
              <a:rPr lang="en-CA" dirty="0" smtClean="0"/>
              <a:t>honour = “a sexual matter” (p. 48)</a:t>
            </a:r>
          </a:p>
          <a:p>
            <a:pPr lvl="1"/>
            <a:r>
              <a:rPr lang="en-CA" dirty="0" smtClean="0"/>
              <a:t>Men had to help women defend their honour.</a:t>
            </a:r>
            <a:endParaRPr lang="en-CA" dirty="0"/>
          </a:p>
        </p:txBody>
      </p:sp>
    </p:spTree>
    <p:extLst>
      <p:ext uri="{BB962C8B-B14F-4D97-AF65-F5344CB8AC3E}">
        <p14:creationId xmlns:p14="http://schemas.microsoft.com/office/powerpoint/2010/main" val="2317889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CA" dirty="0" smtClean="0"/>
              <a:t>Monday, 14 January</a:t>
            </a:r>
            <a:endParaRPr lang="en-CA" dirty="0"/>
          </a:p>
        </p:txBody>
      </p:sp>
      <p:sp>
        <p:nvSpPr>
          <p:cNvPr id="3" name="Content Placeholder 2"/>
          <p:cNvSpPr>
            <a:spLocks noGrp="1"/>
          </p:cNvSpPr>
          <p:nvPr>
            <p:ph idx="1"/>
          </p:nvPr>
        </p:nvSpPr>
        <p:spPr>
          <a:xfrm>
            <a:off x="457200" y="1524000"/>
            <a:ext cx="8229600" cy="4785360"/>
          </a:xfrm>
        </p:spPr>
        <p:txBody>
          <a:bodyPr/>
          <a:lstStyle/>
          <a:p>
            <a:r>
              <a:rPr lang="en-CA" dirty="0" smtClean="0"/>
              <a:t>At 9:30, Rebecca Dowson, the History liaison librarian, will give us a 30-minute presentation on how to use e-books at the SFU library.  </a:t>
            </a:r>
            <a:r>
              <a:rPr lang="en-CA" dirty="0" smtClean="0">
                <a:solidFill>
                  <a:srgbClr val="FFFF00"/>
                </a:solidFill>
              </a:rPr>
              <a:t>Bring your laptop / </a:t>
            </a:r>
            <a:r>
              <a:rPr lang="en-CA" dirty="0" err="1" smtClean="0">
                <a:solidFill>
                  <a:srgbClr val="FFFF00"/>
                </a:solidFill>
              </a:rPr>
              <a:t>iPad</a:t>
            </a:r>
            <a:r>
              <a:rPr lang="en-CA" dirty="0" smtClean="0">
                <a:solidFill>
                  <a:srgbClr val="FFFF00"/>
                </a:solidFill>
              </a:rPr>
              <a:t> / iPod or any other relevant device</a:t>
            </a:r>
            <a:r>
              <a:rPr lang="en-CA" dirty="0" smtClean="0"/>
              <a:t>.  You will probably find e-books very useful in History 336.</a:t>
            </a:r>
            <a:endParaRPr lang="en-CA" dirty="0"/>
          </a:p>
        </p:txBody>
      </p:sp>
    </p:spTree>
    <p:extLst>
      <p:ext uri="{BB962C8B-B14F-4D97-AF65-F5344CB8AC3E}">
        <p14:creationId xmlns:p14="http://schemas.microsoft.com/office/powerpoint/2010/main" val="4248804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9067800" cy="1524000"/>
          </a:xfrm>
        </p:spPr>
        <p:txBody>
          <a:bodyPr>
            <a:noAutofit/>
          </a:bodyPr>
          <a:lstStyle/>
          <a:p>
            <a:r>
              <a:rPr lang="en-CA" sz="3200" dirty="0" smtClean="0"/>
              <a:t>History 336:</a:t>
            </a:r>
            <a:br>
              <a:rPr lang="en-CA" sz="3200" dirty="0" smtClean="0"/>
            </a:br>
            <a:r>
              <a:rPr lang="en-CA" sz="3200" dirty="0" smtClean="0"/>
              <a:t>Ideas and Society in Early Modern Europe:</a:t>
            </a:r>
            <a:br>
              <a:rPr lang="en-CA" sz="3200" dirty="0" smtClean="0"/>
            </a:br>
            <a:r>
              <a:rPr lang="en-CA" sz="3200" dirty="0" smtClean="0"/>
              <a:t>The Debate about Gender and Identity</a:t>
            </a:r>
            <a:endParaRPr lang="en-CA" sz="3200" dirty="0"/>
          </a:p>
        </p:txBody>
      </p:sp>
      <p:sp>
        <p:nvSpPr>
          <p:cNvPr id="3" name="Content Placeholder 2"/>
          <p:cNvSpPr>
            <a:spLocks noGrp="1"/>
          </p:cNvSpPr>
          <p:nvPr>
            <p:ph idx="1"/>
          </p:nvPr>
        </p:nvSpPr>
        <p:spPr/>
        <p:txBody>
          <a:bodyPr/>
          <a:lstStyle/>
          <a:p>
            <a:endParaRPr lang="en-CA" dirty="0"/>
          </a:p>
        </p:txBody>
      </p:sp>
    </p:spTree>
    <p:extLst>
      <p:ext uri="{BB962C8B-B14F-4D97-AF65-F5344CB8AC3E}">
        <p14:creationId xmlns:p14="http://schemas.microsoft.com/office/powerpoint/2010/main" val="3608545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914400"/>
          </a:xfrm>
        </p:spPr>
        <p:txBody>
          <a:bodyPr>
            <a:noAutofit/>
          </a:bodyPr>
          <a:lstStyle/>
          <a:p>
            <a:r>
              <a:rPr lang="en-CA" sz="3600" dirty="0" smtClean="0"/>
              <a:t>Titian, </a:t>
            </a:r>
            <a:r>
              <a:rPr lang="en-CA" sz="3600" b="0" i="1" dirty="0" smtClean="0">
                <a:effectLst/>
                <a:hlinkClick r:id="rId2"/>
              </a:rPr>
              <a:t>Sacred and Profane Love </a:t>
            </a:r>
            <a:r>
              <a:rPr lang="en-CA" sz="3600" dirty="0" smtClean="0"/>
              <a:t>(1514)</a:t>
            </a:r>
            <a:endParaRPr lang="en-CA" sz="3600" dirty="0"/>
          </a:p>
        </p:txBody>
      </p:sp>
      <p:sp>
        <p:nvSpPr>
          <p:cNvPr id="3" name="Content Placeholder 2"/>
          <p:cNvSpPr>
            <a:spLocks noGrp="1"/>
          </p:cNvSpPr>
          <p:nvPr>
            <p:ph idx="1"/>
          </p:nvPr>
        </p:nvSpPr>
        <p:spPr>
          <a:xfrm>
            <a:off x="457200" y="1143000"/>
            <a:ext cx="8229600" cy="5166360"/>
          </a:xfrm>
        </p:spPr>
        <p:txBody>
          <a:bodyPr/>
          <a:lstStyle/>
          <a:p>
            <a:r>
              <a:rPr lang="en-CA" dirty="0" smtClean="0"/>
              <a:t>What are the origins of the painting?</a:t>
            </a:r>
          </a:p>
          <a:p>
            <a:pPr lvl="1"/>
            <a:r>
              <a:rPr lang="en-CA" dirty="0" smtClean="0"/>
              <a:t>for the marriage of </a:t>
            </a:r>
            <a:r>
              <a:rPr lang="en-CA" dirty="0" err="1" smtClean="0"/>
              <a:t>Nicolò</a:t>
            </a:r>
            <a:r>
              <a:rPr lang="en-CA" dirty="0" smtClean="0"/>
              <a:t> Aurelio (of Venice’s Council of Ten) and Laura </a:t>
            </a:r>
            <a:r>
              <a:rPr lang="en-CA" dirty="0" err="1" smtClean="0"/>
              <a:t>Bagarotto</a:t>
            </a:r>
            <a:endParaRPr lang="en-CA" dirty="0" smtClean="0"/>
          </a:p>
          <a:p>
            <a:r>
              <a:rPr lang="en-CA" dirty="0" smtClean="0"/>
              <a:t>Why did I choose the painting as an emblem for the course?</a:t>
            </a:r>
          </a:p>
          <a:p>
            <a:r>
              <a:rPr lang="en-CA" dirty="0" smtClean="0"/>
              <a:t>basic description</a:t>
            </a:r>
          </a:p>
          <a:p>
            <a:r>
              <a:rPr lang="en-CA" dirty="0" smtClean="0"/>
              <a:t>enigmatic interpretation (title from eighteenth century)</a:t>
            </a:r>
          </a:p>
          <a:p>
            <a:r>
              <a:rPr lang="en-CA" dirty="0" smtClean="0"/>
              <a:t>role of gender</a:t>
            </a:r>
            <a:endParaRPr lang="en-CA" dirty="0"/>
          </a:p>
        </p:txBody>
      </p:sp>
    </p:spTree>
    <p:extLst>
      <p:ext uri="{BB962C8B-B14F-4D97-AF65-F5344CB8AC3E}">
        <p14:creationId xmlns:p14="http://schemas.microsoft.com/office/powerpoint/2010/main" val="153301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9067800" cy="944562"/>
          </a:xfrm>
        </p:spPr>
        <p:txBody>
          <a:bodyPr>
            <a:normAutofit/>
          </a:bodyPr>
          <a:lstStyle/>
          <a:p>
            <a:r>
              <a:rPr lang="en-CA" sz="3200" dirty="0" err="1" smtClean="0"/>
              <a:t>Sandro</a:t>
            </a:r>
            <a:r>
              <a:rPr lang="en-CA" sz="3200" dirty="0" smtClean="0"/>
              <a:t> Botticelli, </a:t>
            </a:r>
            <a:r>
              <a:rPr lang="en-CA" sz="3200" i="1" dirty="0" smtClean="0"/>
              <a:t>Birth of Venus</a:t>
            </a:r>
            <a:r>
              <a:rPr lang="en-CA" sz="3200" dirty="0" smtClean="0"/>
              <a:t> (ca. 1486)</a:t>
            </a:r>
            <a:endParaRPr lang="en-CA" sz="3200" dirty="0"/>
          </a:p>
        </p:txBody>
      </p:sp>
    </p:spTree>
    <p:extLst>
      <p:ext uri="{BB962C8B-B14F-4D97-AF65-F5344CB8AC3E}">
        <p14:creationId xmlns:p14="http://schemas.microsoft.com/office/powerpoint/2010/main" val="1555699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CA" dirty="0" smtClean="0"/>
              <a:t>Introduction</a:t>
            </a:r>
            <a:endParaRPr lang="en-CA" dirty="0"/>
          </a:p>
        </p:txBody>
      </p:sp>
      <p:sp>
        <p:nvSpPr>
          <p:cNvPr id="3" name="Content Placeholder 2"/>
          <p:cNvSpPr>
            <a:spLocks noGrp="1"/>
          </p:cNvSpPr>
          <p:nvPr>
            <p:ph idx="1"/>
          </p:nvPr>
        </p:nvSpPr>
        <p:spPr>
          <a:xfrm>
            <a:off x="457200" y="1066800"/>
            <a:ext cx="8229600" cy="5410200"/>
          </a:xfrm>
        </p:spPr>
        <p:txBody>
          <a:bodyPr>
            <a:normAutofit/>
          </a:bodyPr>
          <a:lstStyle/>
          <a:p>
            <a:pPr marL="651510" indent="-514350">
              <a:buFont typeface="+mj-lt"/>
              <a:buAutoNum type="arabicPeriod"/>
            </a:pPr>
            <a:r>
              <a:rPr lang="en-CA" dirty="0" smtClean="0"/>
              <a:t>How can we explain the rise of women’s history?</a:t>
            </a:r>
          </a:p>
          <a:p>
            <a:pPr marL="651510" indent="-514350">
              <a:buFont typeface="+mj-lt"/>
              <a:buAutoNum type="arabicPeriod"/>
            </a:pPr>
            <a:r>
              <a:rPr lang="en-CA" dirty="0" smtClean="0"/>
              <a:t>How does an analysis of gender enrich historical research?</a:t>
            </a:r>
          </a:p>
          <a:p>
            <a:pPr marL="651510" indent="-514350">
              <a:buFont typeface="+mj-lt"/>
              <a:buAutoNum type="arabicPeriod"/>
            </a:pPr>
            <a:r>
              <a:rPr lang="en-CA" dirty="0" smtClean="0"/>
              <a:t>What does “early modern Europe” mean?</a:t>
            </a:r>
          </a:p>
          <a:p>
            <a:pPr marL="651510" indent="-514350">
              <a:buFont typeface="+mj-lt"/>
              <a:buAutoNum type="arabicPeriod"/>
            </a:pPr>
            <a:r>
              <a:rPr lang="en-CA" dirty="0" smtClean="0"/>
              <a:t>Why is the early modern European period relevant for women’s and gender history?</a:t>
            </a:r>
          </a:p>
          <a:p>
            <a:pPr marL="651510" indent="-514350">
              <a:buFont typeface="+mj-lt"/>
              <a:buAutoNum type="arabicPeriod"/>
            </a:pPr>
            <a:r>
              <a:rPr lang="en-CA" dirty="0" smtClean="0"/>
              <a:t>What general conclusions can we draw from research into early modern women?</a:t>
            </a:r>
          </a:p>
          <a:p>
            <a:pPr marL="651510" indent="-514350">
              <a:buFont typeface="+mj-lt"/>
              <a:buAutoNum type="arabicPeriod"/>
            </a:pPr>
            <a:r>
              <a:rPr lang="en-CA" dirty="0" smtClean="0"/>
              <a:t>What informs the structure of </a:t>
            </a:r>
            <a:r>
              <a:rPr lang="en-CA" dirty="0" err="1" smtClean="0"/>
              <a:t>Wiesner</a:t>
            </a:r>
            <a:r>
              <a:rPr lang="en-CA" dirty="0" smtClean="0"/>
              <a:t>-Hanks’ book?</a:t>
            </a:r>
          </a:p>
          <a:p>
            <a:pPr marL="651510" indent="-514350">
              <a:buFont typeface="+mj-lt"/>
              <a:buAutoNum type="arabicPeriod"/>
            </a:pPr>
            <a:endParaRPr lang="en-CA" dirty="0" smtClean="0"/>
          </a:p>
          <a:p>
            <a:pPr marL="651510" indent="-514350">
              <a:buFont typeface="+mj-lt"/>
              <a:buAutoNum type="arabicPeriod"/>
            </a:pPr>
            <a:endParaRPr lang="en-CA" dirty="0"/>
          </a:p>
        </p:txBody>
      </p:sp>
    </p:spTree>
    <p:extLst>
      <p:ext uri="{BB962C8B-B14F-4D97-AF65-F5344CB8AC3E}">
        <p14:creationId xmlns:p14="http://schemas.microsoft.com/office/powerpoint/2010/main" val="283759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10600" cy="914400"/>
          </a:xfrm>
        </p:spPr>
        <p:txBody>
          <a:bodyPr>
            <a:noAutofit/>
          </a:bodyPr>
          <a:lstStyle/>
          <a:p>
            <a:r>
              <a:rPr lang="en-CA" sz="3200" dirty="0" smtClean="0"/>
              <a:t>How can we explain the rise of women’s history?</a:t>
            </a:r>
            <a:endParaRPr lang="en-CA" sz="3200" dirty="0"/>
          </a:p>
        </p:txBody>
      </p:sp>
      <p:sp>
        <p:nvSpPr>
          <p:cNvPr id="3" name="Content Placeholder 2"/>
          <p:cNvSpPr>
            <a:spLocks noGrp="1"/>
          </p:cNvSpPr>
          <p:nvPr>
            <p:ph idx="1"/>
          </p:nvPr>
        </p:nvSpPr>
        <p:spPr>
          <a:xfrm>
            <a:off x="228600" y="1143000"/>
            <a:ext cx="5410200" cy="5562600"/>
          </a:xfrm>
        </p:spPr>
        <p:txBody>
          <a:bodyPr>
            <a:normAutofit/>
          </a:bodyPr>
          <a:lstStyle/>
          <a:p>
            <a:r>
              <a:rPr lang="en-CA" dirty="0" smtClean="0"/>
              <a:t>increasing interest in social history</a:t>
            </a:r>
          </a:p>
          <a:p>
            <a:r>
              <a:rPr lang="en-CA" dirty="0" smtClean="0"/>
              <a:t>feminist movements of the 1960s</a:t>
            </a:r>
          </a:p>
          <a:p>
            <a:r>
              <a:rPr lang="en-CA" dirty="0" smtClean="0"/>
              <a:t>critique of women’s history (1960s, 1970s)</a:t>
            </a:r>
          </a:p>
          <a:p>
            <a:r>
              <a:rPr lang="en-CA" dirty="0" smtClean="0"/>
              <a:t>university courses in women’s history</a:t>
            </a:r>
          </a:p>
          <a:p>
            <a:pPr lvl="1"/>
            <a:r>
              <a:rPr lang="en-CA" dirty="0" smtClean="0"/>
              <a:t>SFU was the first university in Canada to establish a Women’s Studies program (1975) thanks in part to Maggie </a:t>
            </a:r>
            <a:r>
              <a:rPr lang="en-CA" dirty="0" err="1" smtClean="0"/>
              <a:t>Bentson</a:t>
            </a:r>
            <a:endParaRPr lang="en-CA" dirty="0"/>
          </a:p>
        </p:txBody>
      </p:sp>
    </p:spTree>
    <p:extLst>
      <p:ext uri="{BB962C8B-B14F-4D97-AF65-F5344CB8AC3E}">
        <p14:creationId xmlns:p14="http://schemas.microsoft.com/office/powerpoint/2010/main" val="210256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3086</TotalTime>
  <Words>1992</Words>
  <Application>Microsoft Office PowerPoint</Application>
  <PresentationFormat>On-screen Show (4:3)</PresentationFormat>
  <Paragraphs>182</Paragraphs>
  <Slides>34</Slides>
  <Notes>0</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Apex</vt:lpstr>
      <vt:lpstr>1_Apex</vt:lpstr>
      <vt:lpstr>History 336</vt:lpstr>
      <vt:lpstr>Course Requirements</vt:lpstr>
      <vt:lpstr>Resources for Course</vt:lpstr>
      <vt:lpstr>Monday, 14 January</vt:lpstr>
      <vt:lpstr>History 336: Ideas and Society in Early Modern Europe: The Debate about Gender and Identity</vt:lpstr>
      <vt:lpstr>Titian, Sacred and Profane Love (1514)</vt:lpstr>
      <vt:lpstr>Sandro Botticelli, Birth of Venus (ca. 1486)</vt:lpstr>
      <vt:lpstr>Introduction</vt:lpstr>
      <vt:lpstr>How can we explain the rise of women’s history?</vt:lpstr>
      <vt:lpstr>How does an analysis of gender enrich historical research?</vt:lpstr>
      <vt:lpstr>How does an analysis of gender enrich historical research?</vt:lpstr>
      <vt:lpstr>How does an analysis of gender enrich historical research?</vt:lpstr>
      <vt:lpstr>What does early modern Europe mean?</vt:lpstr>
      <vt:lpstr>What does early modern Europe mean?</vt:lpstr>
      <vt:lpstr>The myth of Europa</vt:lpstr>
      <vt:lpstr>Why is the early modern European period relevant to women’s and gender history?</vt:lpstr>
      <vt:lpstr>What general conclusions can we draw from research into early modern women?</vt:lpstr>
      <vt:lpstr>What informs the structure of Wiesner-Hanks’s book?</vt:lpstr>
      <vt:lpstr>Ideas and Laws</vt:lpstr>
      <vt:lpstr>In what primary sources can we find early modern ideas about women?</vt:lpstr>
      <vt:lpstr>Abraham Bach, Recipe for Marital Bliss (ca. 1680) </vt:lpstr>
      <vt:lpstr>In what primary sources can we find early modern ideas about women?</vt:lpstr>
      <vt:lpstr>What was the legacy to early modern Europe of the ideas about women in Greek philosophy, Judaism, and Christianity?</vt:lpstr>
      <vt:lpstr>What was the legacy to early modern Europe of the ideas about women in Greek philosophy, Judaism, and Christianity?</vt:lpstr>
      <vt:lpstr>What problem was at issue, and what were the conflicting positions in the debate about women from the fifteenth to the eighteenth centuries?</vt:lpstr>
      <vt:lpstr>What problem was at issue, and what were the conflicting positions in the debate about women from the fifteenth to the eighteenth centuries?</vt:lpstr>
      <vt:lpstr>What problem was at issue, and what were the conflicting positions in the debate about women from the fifteenth to the eighteenth centuries?</vt:lpstr>
      <vt:lpstr>What problem was at issue, and what were the conflicting positions in the debate about women from the fifteenth to the eighteenth centuries?</vt:lpstr>
      <vt:lpstr>What problem was at issue, and what were the conflicting positions in the debate about women from the fifteenth to the eighteenth centuries?</vt:lpstr>
      <vt:lpstr>In the Reformation era, what where the contours of Protestant, Catholic, and Jewish discourses about women?</vt:lpstr>
      <vt:lpstr>In the Reformation era, what where the contours of Protestant, Catholic, and Jewish discourses about women?</vt:lpstr>
      <vt:lpstr>Why did the Scientific Revolution do little “to challenge existing ideas of the inferiority of women” (p. 38)?</vt:lpstr>
      <vt:lpstr>Why did the Scientific Revolution do little “to challenge existing ideas of the inferiority of women” (p. 38)?</vt:lpstr>
      <vt:lpstr>In what ways did laws affect women? What principles informed these laws?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cp:lastModifiedBy>
  <cp:revision>102</cp:revision>
  <dcterms:created xsi:type="dcterms:W3CDTF">2006-08-16T00:00:00Z</dcterms:created>
  <dcterms:modified xsi:type="dcterms:W3CDTF">2013-01-07T03:07:26Z</dcterms:modified>
</cp:coreProperties>
</file>